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980" y="6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1D9A-BD80-4B5F-9B17-DE73262DDA4E}" type="datetimeFigureOut">
              <a:rPr lang="zh-CN" altLang="en-US" smtClean="0"/>
              <a:t>2017/7/9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1A9A-43CF-48DE-9166-FB76252C64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468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1D9A-BD80-4B5F-9B17-DE73262DDA4E}" type="datetimeFigureOut">
              <a:rPr lang="zh-CN" altLang="en-US" smtClean="0"/>
              <a:t>2017/7/9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1A9A-43CF-48DE-9166-FB76252C64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3206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1D9A-BD80-4B5F-9B17-DE73262DDA4E}" type="datetimeFigureOut">
              <a:rPr lang="zh-CN" altLang="en-US" smtClean="0"/>
              <a:t>2017/7/9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1A9A-43CF-48DE-9166-FB76252C64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3806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1D9A-BD80-4B5F-9B17-DE73262DDA4E}" type="datetimeFigureOut">
              <a:rPr lang="zh-CN" altLang="en-US" smtClean="0"/>
              <a:t>2017/7/9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1A9A-43CF-48DE-9166-FB76252C64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33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1D9A-BD80-4B5F-9B17-DE73262DDA4E}" type="datetimeFigureOut">
              <a:rPr lang="zh-CN" altLang="en-US" smtClean="0"/>
              <a:t>2017/7/9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1A9A-43CF-48DE-9166-FB76252C64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27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1D9A-BD80-4B5F-9B17-DE73262DDA4E}" type="datetimeFigureOut">
              <a:rPr lang="zh-CN" altLang="en-US" smtClean="0"/>
              <a:t>2017/7/9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1A9A-43CF-48DE-9166-FB76252C64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562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1D9A-BD80-4B5F-9B17-DE73262DDA4E}" type="datetimeFigureOut">
              <a:rPr lang="zh-CN" altLang="en-US" smtClean="0"/>
              <a:t>2017/7/9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1A9A-43CF-48DE-9166-FB76252C64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2715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1D9A-BD80-4B5F-9B17-DE73262DDA4E}" type="datetimeFigureOut">
              <a:rPr lang="zh-CN" altLang="en-US" smtClean="0"/>
              <a:t>2017/7/9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1A9A-43CF-48DE-9166-FB76252C64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253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1D9A-BD80-4B5F-9B17-DE73262DDA4E}" type="datetimeFigureOut">
              <a:rPr lang="zh-CN" altLang="en-US" smtClean="0"/>
              <a:t>2017/7/9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1A9A-43CF-48DE-9166-FB76252C64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639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1D9A-BD80-4B5F-9B17-DE73262DDA4E}" type="datetimeFigureOut">
              <a:rPr lang="zh-CN" altLang="en-US" smtClean="0"/>
              <a:t>2017/7/9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1A9A-43CF-48DE-9166-FB76252C64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091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1D9A-BD80-4B5F-9B17-DE73262DDA4E}" type="datetimeFigureOut">
              <a:rPr lang="zh-CN" altLang="en-US" smtClean="0"/>
              <a:t>2017/7/9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1A9A-43CF-48DE-9166-FB76252C64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610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E1D9A-BD80-4B5F-9B17-DE73262DDA4E}" type="datetimeFigureOut">
              <a:rPr lang="zh-CN" altLang="en-US" smtClean="0"/>
              <a:t>2017/7/9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21A9A-43CF-48DE-9166-FB76252C64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431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14502" y="1130300"/>
            <a:ext cx="5714998" cy="45974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08251" y="1461177"/>
            <a:ext cx="4089400" cy="2094820"/>
          </a:xfrm>
        </p:spPr>
        <p:txBody>
          <a:bodyPr>
            <a:normAutofit/>
          </a:bodyPr>
          <a:lstStyle/>
          <a:p>
            <a:r>
              <a:rPr lang="en-US" altLang="zh-CN" sz="4000" dirty="0">
                <a:latin typeface="Futura Std Light" panose="020B0402020204020303" pitchFamily="34" charset="0"/>
                <a:ea typeface="Meiryo" panose="020B0604030504040204" pitchFamily="34" charset="-128"/>
              </a:rPr>
              <a:t>Printed Electronics, poems and typography</a:t>
            </a:r>
            <a:endParaRPr lang="zh-CN" altLang="en-US" sz="4000" dirty="0">
              <a:latin typeface="Futura Std Light" panose="020B0402020204020303" pitchFamily="34" charset="0"/>
              <a:ea typeface="Meiryo" panose="020B0604030504040204" pitchFamily="34" charset="-128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279651" y="4252686"/>
            <a:ext cx="4546600" cy="1157515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sz="2000" dirty="0" smtClean="0">
                <a:latin typeface="Futura Std Light" panose="020B0402020204020303" pitchFamily="34" charset="0"/>
              </a:rPr>
              <a:t>Jiani Qu</a:t>
            </a:r>
          </a:p>
          <a:p>
            <a:endParaRPr lang="en-US" altLang="zh-CN" sz="2000" dirty="0" smtClean="0">
              <a:latin typeface="Futura Std Light" panose="020B0402020204020303" pitchFamily="34" charset="0"/>
            </a:endParaRPr>
          </a:p>
          <a:p>
            <a:r>
              <a:rPr lang="en-US" altLang="zh-CN" sz="1600" dirty="0" smtClean="0">
                <a:latin typeface="Futura Std Light" panose="020B0402020204020303" pitchFamily="34" charset="0"/>
              </a:rPr>
              <a:t>A project in Interface Design – </a:t>
            </a:r>
            <a:r>
              <a:rPr lang="en-US" altLang="zh-CN" sz="1600" dirty="0" err="1" smtClean="0">
                <a:latin typeface="Futura Std Light" panose="020B0402020204020303" pitchFamily="34" charset="0"/>
              </a:rPr>
              <a:t>Grundlagen</a:t>
            </a:r>
            <a:r>
              <a:rPr lang="en-US" altLang="zh-CN" sz="1600" dirty="0" smtClean="0">
                <a:latin typeface="Futura Std Light" panose="020B0402020204020303" pitchFamily="34" charset="0"/>
              </a:rPr>
              <a:t> </a:t>
            </a:r>
            <a:r>
              <a:rPr lang="en-US" altLang="zh-CN" sz="1600" dirty="0">
                <a:latin typeface="Futura Std Light" panose="020B0402020204020303" pitchFamily="34" charset="0"/>
              </a:rPr>
              <a:t>and </a:t>
            </a:r>
            <a:endParaRPr lang="en-US" altLang="zh-CN" sz="1600" dirty="0" smtClean="0">
              <a:latin typeface="Futura Std Light" panose="020B0402020204020303" pitchFamily="34" charset="0"/>
            </a:endParaRPr>
          </a:p>
          <a:p>
            <a:r>
              <a:rPr lang="en-US" altLang="zh-CN" sz="1600" dirty="0" smtClean="0">
                <a:latin typeface="Futura Std Light" panose="020B0402020204020303" pitchFamily="34" charset="0"/>
              </a:rPr>
              <a:t>Printed </a:t>
            </a:r>
            <a:r>
              <a:rPr lang="en-US" altLang="zh-CN" sz="1600" dirty="0">
                <a:latin typeface="Futura Std Light" panose="020B0402020204020303" pitchFamily="34" charset="0"/>
              </a:rPr>
              <a:t>Electronics: Electronic </a:t>
            </a:r>
            <a:r>
              <a:rPr lang="en-US" altLang="zh-CN" sz="1600" dirty="0" err="1">
                <a:latin typeface="Futura Std Light" panose="020B0402020204020303" pitchFamily="34" charset="0"/>
              </a:rPr>
              <a:t>Upcycling</a:t>
            </a:r>
            <a:endParaRPr lang="zh-CN" altLang="en-US" sz="1600" dirty="0">
              <a:latin typeface="Futura Std Light" panose="020B0402020204020303" pitchFamily="34" charset="0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2177143" y="3904341"/>
            <a:ext cx="4775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70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2231" y="232229"/>
            <a:ext cx="8679540" cy="6393542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834572" y="870858"/>
            <a:ext cx="7474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Futura Std Light" panose="020B0402020204020303" pitchFamily="34" charset="0"/>
              </a:rPr>
              <a:t> </a:t>
            </a:r>
            <a:r>
              <a:rPr lang="en-US" altLang="zh-CN" sz="2800" dirty="0" smtClean="0">
                <a:latin typeface="Futura Std Light" panose="020B0402020204020303" pitchFamily="34" charset="0"/>
              </a:rPr>
              <a:t> The creative process</a:t>
            </a:r>
            <a:endParaRPr lang="zh-CN" altLang="en-US" sz="2800" dirty="0">
              <a:latin typeface="Futura Std Light" panose="020B0402020204020303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856342" y="870858"/>
            <a:ext cx="0" cy="5232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849086" y="3486704"/>
            <a:ext cx="7474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Futura Std Light" panose="020B0402020204020303" pitchFamily="34" charset="0"/>
              </a:rPr>
              <a:t> </a:t>
            </a:r>
            <a:r>
              <a:rPr lang="en-US" altLang="zh-CN" sz="2800" dirty="0" smtClean="0">
                <a:latin typeface="Futura Std Light" panose="020B0402020204020303" pitchFamily="34" charset="0"/>
              </a:rPr>
              <a:t> Design and planning</a:t>
            </a:r>
            <a:endParaRPr lang="zh-CN" altLang="en-US" sz="2800" dirty="0">
              <a:latin typeface="Futura Std Light" panose="020B0402020204020303" pitchFamily="34" charset="0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870856" y="3486704"/>
            <a:ext cx="0" cy="5232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5348511" y="2636013"/>
            <a:ext cx="4180115" cy="2564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dirty="0" smtClean="0">
                <a:latin typeface="Futura Std Light" panose="020B0402020204020303" pitchFamily="34" charset="0"/>
              </a:rPr>
              <a:t>Capacitive sensing</a:t>
            </a:r>
          </a:p>
          <a:p>
            <a:pPr>
              <a:lnSpc>
                <a:spcPct val="200000"/>
              </a:lnSpc>
            </a:pPr>
            <a:r>
              <a:rPr lang="en-US" altLang="zh-CN" sz="2800" dirty="0" smtClean="0">
                <a:latin typeface="Futura Std Light" panose="020B0402020204020303" pitchFamily="34" charset="0"/>
              </a:rPr>
              <a:t>Poems</a:t>
            </a:r>
          </a:p>
          <a:p>
            <a:pPr>
              <a:lnSpc>
                <a:spcPct val="200000"/>
              </a:lnSpc>
            </a:pPr>
            <a:r>
              <a:rPr lang="en-US" altLang="zh-CN" sz="2800" dirty="0" smtClean="0">
                <a:latin typeface="Futura Std Light" panose="020B0402020204020303" pitchFamily="34" charset="0"/>
              </a:rPr>
              <a:t>Typography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5410903" y="3645799"/>
            <a:ext cx="166733" cy="179615"/>
            <a:chOff x="4106817" y="1756229"/>
            <a:chExt cx="244203" cy="263071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4122057" y="1756229"/>
              <a:ext cx="363" cy="26307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4106817" y="2004060"/>
              <a:ext cx="24420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组合 32"/>
          <p:cNvGrpSpPr/>
          <p:nvPr/>
        </p:nvGrpSpPr>
        <p:grpSpPr>
          <a:xfrm>
            <a:off x="5400498" y="2823750"/>
            <a:ext cx="166733" cy="179615"/>
            <a:chOff x="4106817" y="1756229"/>
            <a:chExt cx="244203" cy="263071"/>
          </a:xfrm>
        </p:grpSpPr>
        <p:cxnSp>
          <p:nvCxnSpPr>
            <p:cNvPr id="34" name="直接连接符 33"/>
            <p:cNvCxnSpPr/>
            <p:nvPr/>
          </p:nvCxnSpPr>
          <p:spPr>
            <a:xfrm>
              <a:off x="4122057" y="1756229"/>
              <a:ext cx="363" cy="26307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4106817" y="2004060"/>
              <a:ext cx="24420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组合 35"/>
          <p:cNvGrpSpPr/>
          <p:nvPr/>
        </p:nvGrpSpPr>
        <p:grpSpPr>
          <a:xfrm>
            <a:off x="5400498" y="3387767"/>
            <a:ext cx="166733" cy="179615"/>
            <a:chOff x="4106817" y="1756229"/>
            <a:chExt cx="244203" cy="263071"/>
          </a:xfrm>
        </p:grpSpPr>
        <p:cxnSp>
          <p:nvCxnSpPr>
            <p:cNvPr id="37" name="直接连接符 36"/>
            <p:cNvCxnSpPr/>
            <p:nvPr/>
          </p:nvCxnSpPr>
          <p:spPr>
            <a:xfrm>
              <a:off x="4122057" y="1756229"/>
              <a:ext cx="363" cy="26307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4106817" y="2004060"/>
              <a:ext cx="24420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组合 38"/>
          <p:cNvGrpSpPr/>
          <p:nvPr/>
        </p:nvGrpSpPr>
        <p:grpSpPr>
          <a:xfrm>
            <a:off x="5397962" y="4278757"/>
            <a:ext cx="166733" cy="179615"/>
            <a:chOff x="4106817" y="1756229"/>
            <a:chExt cx="244203" cy="263071"/>
          </a:xfrm>
        </p:grpSpPr>
        <p:cxnSp>
          <p:nvCxnSpPr>
            <p:cNvPr id="40" name="直接连接符 39"/>
            <p:cNvCxnSpPr/>
            <p:nvPr/>
          </p:nvCxnSpPr>
          <p:spPr>
            <a:xfrm>
              <a:off x="4122057" y="1756229"/>
              <a:ext cx="363" cy="26307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>
              <a:off x="4106817" y="2004060"/>
              <a:ext cx="24420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组合 41"/>
          <p:cNvGrpSpPr/>
          <p:nvPr/>
        </p:nvGrpSpPr>
        <p:grpSpPr>
          <a:xfrm>
            <a:off x="5400497" y="4542977"/>
            <a:ext cx="166733" cy="179615"/>
            <a:chOff x="4106817" y="1756229"/>
            <a:chExt cx="244203" cy="263071"/>
          </a:xfrm>
        </p:grpSpPr>
        <p:cxnSp>
          <p:nvCxnSpPr>
            <p:cNvPr id="43" name="直接连接符 42"/>
            <p:cNvCxnSpPr/>
            <p:nvPr/>
          </p:nvCxnSpPr>
          <p:spPr>
            <a:xfrm>
              <a:off x="4122057" y="1756229"/>
              <a:ext cx="363" cy="26307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>
              <a:off x="4106817" y="2004060"/>
              <a:ext cx="24420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组合 44"/>
          <p:cNvGrpSpPr/>
          <p:nvPr/>
        </p:nvGrpSpPr>
        <p:grpSpPr>
          <a:xfrm>
            <a:off x="5397962" y="5093827"/>
            <a:ext cx="166733" cy="179615"/>
            <a:chOff x="4106817" y="1756229"/>
            <a:chExt cx="244203" cy="263071"/>
          </a:xfrm>
        </p:grpSpPr>
        <p:cxnSp>
          <p:nvCxnSpPr>
            <p:cNvPr id="46" name="直接连接符 45"/>
            <p:cNvCxnSpPr/>
            <p:nvPr/>
          </p:nvCxnSpPr>
          <p:spPr>
            <a:xfrm>
              <a:off x="4122057" y="1756229"/>
              <a:ext cx="363" cy="26307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>
              <a:off x="4106817" y="2004060"/>
              <a:ext cx="24420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5275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2231" y="232229"/>
            <a:ext cx="8679540" cy="6393542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55600" y="406401"/>
            <a:ext cx="7474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Futura Std Light" panose="020B0402020204020303" pitchFamily="34" charset="0"/>
              </a:rPr>
              <a:t> </a:t>
            </a:r>
            <a:r>
              <a:rPr lang="en-US" altLang="zh-CN" sz="2000" dirty="0" smtClean="0">
                <a:latin typeface="Futura Std Light" panose="020B0402020204020303" pitchFamily="34" charset="0"/>
              </a:rPr>
              <a:t> The creative process | Printed electronics</a:t>
            </a:r>
            <a:endParaRPr lang="zh-CN" altLang="en-US" sz="2000" dirty="0">
              <a:latin typeface="Futura Std Light" panose="020B0402020204020303" pitchFamily="34" charset="0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493485" y="449943"/>
            <a:ext cx="1" cy="2902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856343" y="1596570"/>
            <a:ext cx="747485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Futura Std Light" panose="020B0402020204020303" pitchFamily="34" charset="0"/>
              </a:rPr>
              <a:t>The first idea: button pressed and images lights up </a:t>
            </a:r>
          </a:p>
          <a:p>
            <a:endParaRPr lang="en-US" altLang="zh-CN" dirty="0">
              <a:latin typeface="Futura Std Light" panose="020B0402020204020303" pitchFamily="34" charset="0"/>
            </a:endParaRPr>
          </a:p>
          <a:p>
            <a:endParaRPr lang="en-US" altLang="zh-CN" dirty="0" smtClean="0">
              <a:latin typeface="Futura Std Light" panose="020B0402020204020303" pitchFamily="34" charset="0"/>
            </a:endParaRPr>
          </a:p>
          <a:p>
            <a:endParaRPr lang="en-US" altLang="zh-CN" dirty="0">
              <a:latin typeface="Futura Std Light" panose="020B0402020204020303" pitchFamily="34" charset="0"/>
            </a:endParaRPr>
          </a:p>
          <a:p>
            <a:endParaRPr lang="en-US" altLang="zh-CN" dirty="0" smtClean="0">
              <a:latin typeface="Futura Std Light" panose="020B0402020204020303" pitchFamily="34" charset="0"/>
            </a:endParaRPr>
          </a:p>
          <a:p>
            <a:endParaRPr lang="en-US" altLang="zh-CN" dirty="0">
              <a:latin typeface="Futura Std Light" panose="020B0402020204020303" pitchFamily="34" charset="0"/>
            </a:endParaRPr>
          </a:p>
          <a:p>
            <a:endParaRPr lang="en-US" altLang="zh-CN" dirty="0" smtClean="0">
              <a:latin typeface="Futura Std Light" panose="020B0402020204020303" pitchFamily="34" charset="0"/>
            </a:endParaRPr>
          </a:p>
          <a:p>
            <a:endParaRPr lang="en-US" altLang="zh-CN" dirty="0">
              <a:latin typeface="Futura Std Light" panose="020B0402020204020303" pitchFamily="34" charset="0"/>
            </a:endParaRPr>
          </a:p>
          <a:p>
            <a:endParaRPr lang="en-US" altLang="zh-CN" dirty="0" smtClean="0">
              <a:latin typeface="Futura Std Light" panose="020B0402020204020303" pitchFamily="34" charset="0"/>
            </a:endParaRPr>
          </a:p>
          <a:p>
            <a:r>
              <a:rPr lang="en-US" altLang="zh-CN" dirty="0" smtClean="0">
                <a:latin typeface="Futura Std Light" panose="020B0402020204020303" pitchFamily="34" charset="0"/>
              </a:rPr>
              <a:t>Elements: old canvas, acrylic paints, conductive ink, led, </a:t>
            </a:r>
            <a:r>
              <a:rPr lang="en-US" altLang="zh-CN" dirty="0" err="1" smtClean="0">
                <a:latin typeface="Futura Std Light" panose="020B0402020204020303" pitchFamily="34" charset="0"/>
              </a:rPr>
              <a:t>arduino</a:t>
            </a:r>
            <a:r>
              <a:rPr lang="en-US" altLang="zh-CN" dirty="0">
                <a:latin typeface="Futura Std Light" panose="020B0402020204020303" pitchFamily="34" charset="0"/>
              </a:rPr>
              <a:t>,</a:t>
            </a:r>
            <a:r>
              <a:rPr lang="en-US" altLang="zh-CN" dirty="0" smtClean="0">
                <a:latin typeface="Futura Std Light" panose="020B0402020204020303" pitchFamily="34" charset="0"/>
              </a:rPr>
              <a:t> circuits and programming</a:t>
            </a:r>
          </a:p>
          <a:p>
            <a:endParaRPr lang="en-US" altLang="zh-CN" dirty="0">
              <a:latin typeface="Futura Std Light" panose="020B0402020204020303" pitchFamily="34" charset="0"/>
            </a:endParaRPr>
          </a:p>
          <a:p>
            <a:r>
              <a:rPr lang="en-US" altLang="zh-CN" dirty="0" smtClean="0">
                <a:latin typeface="Futura Std Light" panose="020B0402020204020303" pitchFamily="34" charset="0"/>
              </a:rPr>
              <a:t>Relatively easy, but too simple</a:t>
            </a:r>
            <a:endParaRPr lang="zh-CN" altLang="en-US" dirty="0">
              <a:latin typeface="Futura Std Light" panose="020B0402020204020303" pitchFamily="3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01" y="1965902"/>
            <a:ext cx="7518400" cy="186792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862286" y="3774204"/>
            <a:ext cx="3759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 smtClean="0">
                <a:solidFill>
                  <a:schemeClr val="bg1">
                    <a:lumMod val="75000"/>
                  </a:schemeClr>
                </a:solidFill>
              </a:rPr>
              <a:t>https://www.sciencedaily.com/releases/2015/07/150729113850.htm</a:t>
            </a:r>
            <a:endParaRPr lang="zh-CN" alt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78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2231" y="232229"/>
            <a:ext cx="8679540" cy="6393542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55600" y="406401"/>
            <a:ext cx="7474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Futura Std Light" panose="020B0402020204020303" pitchFamily="34" charset="0"/>
              </a:rPr>
              <a:t> </a:t>
            </a:r>
            <a:r>
              <a:rPr lang="en-US" altLang="zh-CN" sz="2000" dirty="0" smtClean="0">
                <a:latin typeface="Futura Std Light" panose="020B0402020204020303" pitchFamily="34" charset="0"/>
              </a:rPr>
              <a:t> The creative process | Printed electronics</a:t>
            </a:r>
            <a:endParaRPr lang="zh-CN" altLang="en-US" sz="2000" dirty="0">
              <a:latin typeface="Futura Std Light" panose="020B0402020204020303" pitchFamily="34" charset="0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493485" y="449943"/>
            <a:ext cx="1" cy="2902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856343" y="1596570"/>
            <a:ext cx="74748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Futura Std Light" panose="020B0402020204020303" pitchFamily="34" charset="0"/>
              </a:rPr>
              <a:t>Plans change: dims the light and play some </a:t>
            </a:r>
            <a:r>
              <a:rPr lang="en-US" altLang="zh-CN" dirty="0" err="1" smtClean="0">
                <a:latin typeface="Futura Std Light" panose="020B0402020204020303" pitchFamily="34" charset="0"/>
              </a:rPr>
              <a:t>musik</a:t>
            </a:r>
            <a:endParaRPr lang="en-US" altLang="zh-CN" dirty="0" smtClean="0">
              <a:latin typeface="Futura Std Light" panose="020B0402020204020303" pitchFamily="34" charset="0"/>
            </a:endParaRPr>
          </a:p>
          <a:p>
            <a:endParaRPr lang="en-US" altLang="zh-CN" dirty="0">
              <a:latin typeface="Futura Std Light" panose="020B0402020204020303" pitchFamily="34" charset="0"/>
            </a:endParaRPr>
          </a:p>
          <a:p>
            <a:r>
              <a:rPr lang="en-US" altLang="zh-CN" dirty="0" smtClean="0">
                <a:latin typeface="Futura Std Light" panose="020B0402020204020303" pitchFamily="34" charset="0"/>
              </a:rPr>
              <a:t>	Patterns/words painted with conductive ink serve as buttons</a:t>
            </a:r>
          </a:p>
          <a:p>
            <a:r>
              <a:rPr lang="en-US" altLang="zh-CN" dirty="0">
                <a:latin typeface="Futura Std Light" panose="020B0402020204020303" pitchFamily="34" charset="0"/>
              </a:rPr>
              <a:t>	</a:t>
            </a:r>
            <a:r>
              <a:rPr lang="en-US" altLang="zh-CN" dirty="0" smtClean="0">
                <a:latin typeface="Futura Std Light" panose="020B0402020204020303" pitchFamily="34" charset="0"/>
              </a:rPr>
              <a:t>Press different words/patterns to play different songs</a:t>
            </a:r>
            <a:endParaRPr lang="en-US" altLang="zh-CN" dirty="0">
              <a:latin typeface="Futura Std Light" panose="020B0402020204020303" pitchFamily="34" charset="0"/>
            </a:endParaRPr>
          </a:p>
          <a:p>
            <a:endParaRPr lang="en-US" altLang="zh-CN" dirty="0" smtClean="0">
              <a:latin typeface="Futura Std Light" panose="020B0402020204020303" pitchFamily="34" charset="0"/>
            </a:endParaRPr>
          </a:p>
          <a:p>
            <a:r>
              <a:rPr lang="en-US" altLang="zh-CN" dirty="0" smtClean="0">
                <a:latin typeface="Futura Std Light" panose="020B0402020204020303" pitchFamily="34" charset="0"/>
              </a:rPr>
              <a:t>Even more advanced: </a:t>
            </a:r>
          </a:p>
          <a:p>
            <a:endParaRPr lang="en-US" altLang="zh-CN" dirty="0">
              <a:latin typeface="Futura Std Light" panose="020B0402020204020303" pitchFamily="34" charset="0"/>
            </a:endParaRPr>
          </a:p>
          <a:p>
            <a:r>
              <a:rPr lang="en-US" altLang="zh-CN" dirty="0" smtClean="0">
                <a:latin typeface="Futura Std Light" panose="020B0402020204020303" pitchFamily="34" charset="0"/>
              </a:rPr>
              <a:t>	One-man </a:t>
            </a:r>
            <a:r>
              <a:rPr lang="en-US" altLang="zh-CN" dirty="0" err="1" smtClean="0">
                <a:latin typeface="Futura Std Light" panose="020B0402020204020303" pitchFamily="34" charset="0"/>
              </a:rPr>
              <a:t>acapella</a:t>
            </a:r>
            <a:r>
              <a:rPr lang="en-US" altLang="zh-CN" dirty="0" smtClean="0">
                <a:latin typeface="Futura Std Light" panose="020B0402020204020303" pitchFamily="34" charset="0"/>
              </a:rPr>
              <a:t> </a:t>
            </a:r>
          </a:p>
          <a:p>
            <a:r>
              <a:rPr lang="en-US" altLang="zh-CN" dirty="0">
                <a:latin typeface="Futura Std Light" panose="020B0402020204020303" pitchFamily="34" charset="0"/>
              </a:rPr>
              <a:t>	</a:t>
            </a:r>
            <a:r>
              <a:rPr lang="en-US" altLang="zh-CN" dirty="0" smtClean="0">
                <a:latin typeface="Futura Std Light" panose="020B0402020204020303" pitchFamily="34" charset="0"/>
              </a:rPr>
              <a:t>Each buttons presents a part and can be played simultaneously</a:t>
            </a:r>
          </a:p>
          <a:p>
            <a:endParaRPr lang="en-US" altLang="zh-CN" dirty="0" smtClean="0">
              <a:latin typeface="Futura Std Light" panose="020B0402020204020303" pitchFamily="34" charset="0"/>
            </a:endParaRPr>
          </a:p>
          <a:p>
            <a:r>
              <a:rPr lang="en-US" altLang="zh-CN" dirty="0" smtClean="0">
                <a:latin typeface="Futura Std Light" panose="020B0402020204020303" pitchFamily="34" charset="0"/>
              </a:rPr>
              <a:t>Another variant:</a:t>
            </a:r>
          </a:p>
          <a:p>
            <a:endParaRPr lang="en-US" altLang="zh-CN" dirty="0">
              <a:latin typeface="Futura Std Light" panose="020B0402020204020303" pitchFamily="34" charset="0"/>
            </a:endParaRPr>
          </a:p>
          <a:p>
            <a:r>
              <a:rPr lang="en-US" altLang="zh-CN" dirty="0" smtClean="0">
                <a:latin typeface="Futura Std Light" panose="020B0402020204020303" pitchFamily="34" charset="0"/>
              </a:rPr>
              <a:t>	Artistic reading of poems</a:t>
            </a:r>
            <a:endParaRPr lang="en-US" altLang="zh-CN" dirty="0">
              <a:latin typeface="Futura Std Light" panose="020B0402020204020303" pitchFamily="34" charset="0"/>
            </a:endParaRPr>
          </a:p>
          <a:p>
            <a:r>
              <a:rPr lang="en-US" altLang="zh-CN" dirty="0" smtClean="0">
                <a:latin typeface="Futura Std Light" panose="020B0402020204020303" pitchFamily="34" charset="0"/>
              </a:rPr>
              <a:t>	Play around with typography</a:t>
            </a:r>
          </a:p>
          <a:p>
            <a:endParaRPr lang="en-US" altLang="zh-CN" dirty="0">
              <a:latin typeface="Futura Std Light" panose="020B0402020204020303" pitchFamily="34" charset="0"/>
            </a:endParaRPr>
          </a:p>
          <a:p>
            <a:r>
              <a:rPr lang="en-US" altLang="zh-CN" dirty="0" smtClean="0">
                <a:latin typeface="Futura Std Light" panose="020B0402020204020303" pitchFamily="34" charset="0"/>
              </a:rPr>
              <a:t>Additional: volume control with capacitive sensing </a:t>
            </a:r>
            <a:endParaRPr lang="zh-CN" altLang="en-US" dirty="0">
              <a:latin typeface="Futura Std Light" panose="020B04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03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2231" y="232229"/>
            <a:ext cx="8679540" cy="6393542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55600" y="406401"/>
            <a:ext cx="7474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Futura Std Light" panose="020B0402020204020303" pitchFamily="34" charset="0"/>
              </a:rPr>
              <a:t> </a:t>
            </a:r>
            <a:r>
              <a:rPr lang="en-US" altLang="zh-CN" sz="2000" dirty="0" smtClean="0">
                <a:latin typeface="Futura Std Light" panose="020B0402020204020303" pitchFamily="34" charset="0"/>
              </a:rPr>
              <a:t> Design and planning</a:t>
            </a:r>
            <a:endParaRPr lang="zh-CN" altLang="en-US" sz="2000" dirty="0">
              <a:latin typeface="Futura Std Light" panose="020B0402020204020303" pitchFamily="34" charset="0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493485" y="449943"/>
            <a:ext cx="1" cy="2902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856343" y="2228671"/>
            <a:ext cx="7474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Futura Std Light" panose="020B0402020204020303" pitchFamily="34" charset="0"/>
              </a:rPr>
              <a:t>The final idea: </a:t>
            </a:r>
          </a:p>
          <a:p>
            <a:endParaRPr lang="en-US" altLang="zh-CN" dirty="0" smtClean="0">
              <a:latin typeface="Futura Std Light" panose="020B0402020204020303" pitchFamily="34" charset="0"/>
            </a:endParaRPr>
          </a:p>
          <a:p>
            <a:r>
              <a:rPr lang="en-US" altLang="zh-CN" dirty="0" smtClean="0">
                <a:latin typeface="Futura Std Light" panose="020B0402020204020303" pitchFamily="34" charset="0"/>
              </a:rPr>
              <a:t>3 30x30 canvases with conductive ink painted typography</a:t>
            </a:r>
          </a:p>
          <a:p>
            <a:r>
              <a:rPr lang="en-US" altLang="zh-CN" dirty="0" smtClean="0">
                <a:latin typeface="Futura Std Light" panose="020B0402020204020303" pitchFamily="34" charset="0"/>
              </a:rPr>
              <a:t>Poems of freedom, human rights and surviving </a:t>
            </a:r>
          </a:p>
        </p:txBody>
      </p:sp>
    </p:spTree>
    <p:extLst>
      <p:ext uri="{BB962C8B-B14F-4D97-AF65-F5344CB8AC3E}">
        <p14:creationId xmlns:p14="http://schemas.microsoft.com/office/powerpoint/2010/main" val="209283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2231" y="232229"/>
            <a:ext cx="8679540" cy="6393542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55600" y="406401"/>
            <a:ext cx="7474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Futura Std Light" panose="020B0402020204020303" pitchFamily="34" charset="0"/>
              </a:rPr>
              <a:t>  Design and planning | Poems of Maya Angelou</a:t>
            </a:r>
            <a:endParaRPr lang="zh-CN" altLang="en-US" sz="2000" dirty="0">
              <a:latin typeface="Futura Std Light" panose="020B0402020204020303" pitchFamily="34" charset="0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493485" y="449943"/>
            <a:ext cx="1" cy="2902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2061027" y="2213282"/>
            <a:ext cx="4165601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Futura Std Light" panose="020B0402020204020303" pitchFamily="34" charset="0"/>
              </a:rPr>
              <a:t>“</a:t>
            </a:r>
          </a:p>
          <a:p>
            <a:pPr lvl="1"/>
            <a:r>
              <a:rPr lang="en-US" altLang="zh-CN" dirty="0" smtClean="0">
                <a:latin typeface="Futura Std Light" panose="020B0402020204020303" pitchFamily="34" charset="0"/>
              </a:rPr>
              <a:t>You may write me down in history</a:t>
            </a:r>
          </a:p>
          <a:p>
            <a:pPr lvl="1"/>
            <a:r>
              <a:rPr lang="en-US" altLang="zh-CN" dirty="0" smtClean="0">
                <a:latin typeface="Futura Std Light" panose="020B0402020204020303" pitchFamily="34" charset="0"/>
              </a:rPr>
              <a:t>With your bitter, twisted lies</a:t>
            </a:r>
          </a:p>
          <a:p>
            <a:pPr lvl="1"/>
            <a:r>
              <a:rPr lang="en-US" altLang="zh-CN" dirty="0" smtClean="0">
                <a:latin typeface="Futura Std Light" panose="020B0402020204020303" pitchFamily="34" charset="0"/>
              </a:rPr>
              <a:t>You may tread me in the very dirt</a:t>
            </a:r>
          </a:p>
          <a:p>
            <a:pPr lvl="1"/>
            <a:r>
              <a:rPr lang="en-US" altLang="zh-CN" dirty="0" smtClean="0">
                <a:latin typeface="Futura Std Light" panose="020B0402020204020303" pitchFamily="34" charset="0"/>
              </a:rPr>
              <a:t>But still, like dust, I’ll rise</a:t>
            </a:r>
          </a:p>
          <a:p>
            <a:r>
              <a:rPr lang="en-US" altLang="zh-CN" dirty="0" smtClean="0">
                <a:latin typeface="Futura Std Light" panose="020B0402020204020303" pitchFamily="34" charset="0"/>
              </a:rPr>
              <a:t>				  </a:t>
            </a:r>
            <a:r>
              <a:rPr lang="en-US" altLang="zh-CN" sz="4000" dirty="0" smtClean="0">
                <a:latin typeface="Futura Std Light" panose="020B0402020204020303" pitchFamily="34" charset="0"/>
              </a:rPr>
              <a:t>”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56343" y="5158936"/>
            <a:ext cx="74748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Futura Std Light" panose="020B0402020204020303" pitchFamily="34" charset="0"/>
              </a:rPr>
              <a:t>Maya Angelou’s life had spanned much of the African American struggle for racial equality. She was </a:t>
            </a:r>
            <a:r>
              <a:rPr lang="en-US" altLang="zh-CN" dirty="0" err="1" smtClean="0">
                <a:latin typeface="Futura Std Light" panose="020B0402020204020303" pitchFamily="34" charset="0"/>
              </a:rPr>
              <a:t>was</a:t>
            </a:r>
            <a:r>
              <a:rPr lang="en-US" altLang="zh-CN" dirty="0" smtClean="0">
                <a:latin typeface="Futura Std Light" panose="020B0402020204020303" pitchFamily="34" charset="0"/>
              </a:rPr>
              <a:t> an American poet, memoirist, and civil rights activist.</a:t>
            </a:r>
          </a:p>
        </p:txBody>
      </p:sp>
    </p:spTree>
    <p:extLst>
      <p:ext uri="{BB962C8B-B14F-4D97-AF65-F5344CB8AC3E}">
        <p14:creationId xmlns:p14="http://schemas.microsoft.com/office/powerpoint/2010/main" val="426542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2231" y="232229"/>
            <a:ext cx="8679540" cy="6393542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55600" y="406401"/>
            <a:ext cx="7474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Futura Std Light" panose="020B0402020204020303" pitchFamily="34" charset="0"/>
              </a:rPr>
              <a:t>  Design and planning | </a:t>
            </a:r>
            <a:r>
              <a:rPr lang="en-US" altLang="zh-CN" sz="2000" dirty="0" err="1" smtClean="0">
                <a:latin typeface="Futura Std Light" panose="020B0402020204020303" pitchFamily="34" charset="0"/>
              </a:rPr>
              <a:t>Upcycling</a:t>
            </a:r>
            <a:endParaRPr lang="zh-CN" altLang="en-US" sz="2000" dirty="0">
              <a:latin typeface="Futura Std Light" panose="020B0402020204020303" pitchFamily="34" charset="0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493485" y="449943"/>
            <a:ext cx="1" cy="2902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07" b="9177"/>
          <a:stretch/>
        </p:blipFill>
        <p:spPr>
          <a:xfrm>
            <a:off x="1060450" y="2275054"/>
            <a:ext cx="3321050" cy="237417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400" y="2275054"/>
            <a:ext cx="3161857" cy="237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2231" y="232229"/>
            <a:ext cx="8679540" cy="6393542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55600" y="406401"/>
            <a:ext cx="7474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Futura Std Light" panose="020B0402020204020303" pitchFamily="34" charset="0"/>
              </a:rPr>
              <a:t> </a:t>
            </a:r>
            <a:r>
              <a:rPr lang="en-US" altLang="zh-CN" sz="2000" dirty="0" smtClean="0">
                <a:latin typeface="Futura Std Light" panose="020B0402020204020303" pitchFamily="34" charset="0"/>
              </a:rPr>
              <a:t> Design and planning | Circuits and capacitive sensing</a:t>
            </a:r>
            <a:endParaRPr lang="zh-CN" altLang="en-US" sz="2000" dirty="0">
              <a:latin typeface="Futura Std Light" panose="020B0402020204020303" pitchFamily="34" charset="0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493485" y="449943"/>
            <a:ext cx="1" cy="2902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301" y="1821596"/>
            <a:ext cx="5359400" cy="378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19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2231" y="232229"/>
            <a:ext cx="8679540" cy="6393542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55600" y="406401"/>
            <a:ext cx="7474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Futura Std Light" panose="020B0402020204020303" pitchFamily="34" charset="0"/>
              </a:rPr>
              <a:t> </a:t>
            </a:r>
            <a:r>
              <a:rPr lang="en-US" altLang="zh-CN" sz="2000" dirty="0" smtClean="0">
                <a:latin typeface="Futura Std Light" panose="020B0402020204020303" pitchFamily="34" charset="0"/>
              </a:rPr>
              <a:t> Design and planning | Plans</a:t>
            </a:r>
            <a:endParaRPr lang="zh-CN" altLang="en-US" sz="2000" dirty="0">
              <a:latin typeface="Futura Std Light" panose="020B0402020204020303" pitchFamily="34" charset="0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493485" y="449943"/>
            <a:ext cx="1" cy="2902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856343" y="2228671"/>
            <a:ext cx="74748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Futura Std Light" panose="020B0402020204020303" pitchFamily="34" charset="0"/>
              </a:rPr>
              <a:t>T</a:t>
            </a:r>
            <a:r>
              <a:rPr lang="en-US" altLang="zh-CN" dirty="0" smtClean="0">
                <a:latin typeface="Futura Std Light" panose="020B0402020204020303" pitchFamily="34" charset="0"/>
              </a:rPr>
              <a:t>ry out the quality of the different designs in regards of capacitive sensing</a:t>
            </a:r>
          </a:p>
          <a:p>
            <a:endParaRPr lang="en-US" altLang="zh-CN" dirty="0">
              <a:latin typeface="Futura Std Light" panose="020B0402020204020303" pitchFamily="34" charset="0"/>
            </a:endParaRPr>
          </a:p>
          <a:p>
            <a:r>
              <a:rPr lang="en-US" altLang="zh-CN" dirty="0" smtClean="0">
                <a:latin typeface="Futura Std Light" panose="020B0402020204020303" pitchFamily="34" charset="0"/>
              </a:rPr>
              <a:t>Record the poems in audio and design the sound so that if more poems played all at one, they will still be in harmony</a:t>
            </a:r>
          </a:p>
          <a:p>
            <a:endParaRPr lang="en-US" altLang="zh-CN" dirty="0">
              <a:latin typeface="Futura Std Light" panose="020B0402020204020303" pitchFamily="34" charset="0"/>
            </a:endParaRPr>
          </a:p>
          <a:p>
            <a:r>
              <a:rPr lang="en-US" altLang="zh-CN" dirty="0" smtClean="0">
                <a:latin typeface="Futura Std Light" panose="020B0402020204020303" pitchFamily="34" charset="0"/>
              </a:rPr>
              <a:t>Write program to make things work together</a:t>
            </a:r>
          </a:p>
        </p:txBody>
      </p:sp>
    </p:spTree>
    <p:extLst>
      <p:ext uri="{BB962C8B-B14F-4D97-AF65-F5344CB8AC3E}">
        <p14:creationId xmlns:p14="http://schemas.microsoft.com/office/powerpoint/2010/main" val="242811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2216</TotalTime>
  <Words>252</Words>
  <Application>Microsoft Office PowerPoint</Application>
  <PresentationFormat>全屏显示(4:3)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Meiryo</vt:lpstr>
      <vt:lpstr>宋体</vt:lpstr>
      <vt:lpstr>Arial</vt:lpstr>
      <vt:lpstr>Calibri</vt:lpstr>
      <vt:lpstr>Calibri Light</vt:lpstr>
      <vt:lpstr>Futura Std Light</vt:lpstr>
      <vt:lpstr>Office 主题</vt:lpstr>
      <vt:lpstr>Printed Electronics, poems and typography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Printed Electronics, poems and typography</dc:title>
  <dc:creator>Anna Chiu</dc:creator>
  <cp:lastModifiedBy>Anna Chiu</cp:lastModifiedBy>
  <cp:revision>14</cp:revision>
  <dcterms:created xsi:type="dcterms:W3CDTF">2017-07-08T09:54:15Z</dcterms:created>
  <dcterms:modified xsi:type="dcterms:W3CDTF">2017-07-10T21:08:50Z</dcterms:modified>
</cp:coreProperties>
</file>