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62" r:id="rId4"/>
    <p:sldId id="264" r:id="rId5"/>
    <p:sldId id="267" r:id="rId6"/>
    <p:sldId id="263" r:id="rId7"/>
    <p:sldId id="266" r:id="rId8"/>
    <p:sldId id="261" r:id="rId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44"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DA889AA1-FB6F-4EF0-BB6D-D899D32F1EB8}" type="datetimeFigureOut">
              <a:rPr lang="de-DE" smtClean="0"/>
              <a:t>11.05.2017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6BDA30-88F5-4DD0-9852-A3F638EE39F5}" type="slidenum">
              <a:rPr lang="de-DE" smtClean="0"/>
              <a:t>‹#›</a:t>
            </a:fld>
            <a:endParaRPr lang="de-DE"/>
          </a:p>
        </p:txBody>
      </p:sp>
    </p:spTree>
    <p:extLst>
      <p:ext uri="{BB962C8B-B14F-4D97-AF65-F5344CB8AC3E}">
        <p14:creationId xmlns:p14="http://schemas.microsoft.com/office/powerpoint/2010/main" val="28840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DA889AA1-FB6F-4EF0-BB6D-D899D32F1EB8}" type="datetimeFigureOut">
              <a:rPr lang="de-DE" smtClean="0"/>
              <a:t>11.05.2017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6BDA30-88F5-4DD0-9852-A3F638EE39F5}" type="slidenum">
              <a:rPr lang="de-DE" smtClean="0"/>
              <a:t>‹#›</a:t>
            </a:fld>
            <a:endParaRPr lang="de-DE"/>
          </a:p>
        </p:txBody>
      </p:sp>
    </p:spTree>
    <p:extLst>
      <p:ext uri="{BB962C8B-B14F-4D97-AF65-F5344CB8AC3E}">
        <p14:creationId xmlns:p14="http://schemas.microsoft.com/office/powerpoint/2010/main" val="143161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DA889AA1-FB6F-4EF0-BB6D-D899D32F1EB8}" type="datetimeFigureOut">
              <a:rPr lang="de-DE" smtClean="0"/>
              <a:t>11.05.2017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6BDA30-88F5-4DD0-9852-A3F638EE39F5}" type="slidenum">
              <a:rPr lang="de-DE" smtClean="0"/>
              <a:t>‹#›</a:t>
            </a:fld>
            <a:endParaRPr lang="de-DE"/>
          </a:p>
        </p:txBody>
      </p:sp>
    </p:spTree>
    <p:extLst>
      <p:ext uri="{BB962C8B-B14F-4D97-AF65-F5344CB8AC3E}">
        <p14:creationId xmlns:p14="http://schemas.microsoft.com/office/powerpoint/2010/main" val="308752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DA889AA1-FB6F-4EF0-BB6D-D899D32F1EB8}" type="datetimeFigureOut">
              <a:rPr lang="de-DE" smtClean="0"/>
              <a:t>11.05.2017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6BDA30-88F5-4DD0-9852-A3F638EE39F5}" type="slidenum">
              <a:rPr lang="de-DE" smtClean="0"/>
              <a:t>‹#›</a:t>
            </a:fld>
            <a:endParaRPr lang="de-DE"/>
          </a:p>
        </p:txBody>
      </p:sp>
    </p:spTree>
    <p:extLst>
      <p:ext uri="{BB962C8B-B14F-4D97-AF65-F5344CB8AC3E}">
        <p14:creationId xmlns:p14="http://schemas.microsoft.com/office/powerpoint/2010/main" val="331255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89AA1-FB6F-4EF0-BB6D-D899D32F1EB8}" type="datetimeFigureOut">
              <a:rPr lang="de-DE" smtClean="0"/>
              <a:t>11.05.2017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6BDA30-88F5-4DD0-9852-A3F638EE39F5}" type="slidenum">
              <a:rPr lang="de-DE" smtClean="0"/>
              <a:t>‹#›</a:t>
            </a:fld>
            <a:endParaRPr lang="de-DE"/>
          </a:p>
        </p:txBody>
      </p:sp>
    </p:spTree>
    <p:extLst>
      <p:ext uri="{BB962C8B-B14F-4D97-AF65-F5344CB8AC3E}">
        <p14:creationId xmlns:p14="http://schemas.microsoft.com/office/powerpoint/2010/main" val="268223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DA889AA1-FB6F-4EF0-BB6D-D899D32F1EB8}" type="datetimeFigureOut">
              <a:rPr lang="de-DE" smtClean="0"/>
              <a:t>11.05.2017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D6BDA30-88F5-4DD0-9852-A3F638EE39F5}" type="slidenum">
              <a:rPr lang="de-DE" smtClean="0"/>
              <a:t>‹#›</a:t>
            </a:fld>
            <a:endParaRPr lang="de-DE"/>
          </a:p>
        </p:txBody>
      </p:sp>
    </p:spTree>
    <p:extLst>
      <p:ext uri="{BB962C8B-B14F-4D97-AF65-F5344CB8AC3E}">
        <p14:creationId xmlns:p14="http://schemas.microsoft.com/office/powerpoint/2010/main" val="190077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DA889AA1-FB6F-4EF0-BB6D-D899D32F1EB8}" type="datetimeFigureOut">
              <a:rPr lang="de-DE" smtClean="0"/>
              <a:t>11.05.2017</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D6BDA30-88F5-4DD0-9852-A3F638EE39F5}" type="slidenum">
              <a:rPr lang="de-DE" smtClean="0"/>
              <a:t>‹#›</a:t>
            </a:fld>
            <a:endParaRPr lang="de-DE"/>
          </a:p>
        </p:txBody>
      </p:sp>
    </p:spTree>
    <p:extLst>
      <p:ext uri="{BB962C8B-B14F-4D97-AF65-F5344CB8AC3E}">
        <p14:creationId xmlns:p14="http://schemas.microsoft.com/office/powerpoint/2010/main" val="385207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DA889AA1-FB6F-4EF0-BB6D-D899D32F1EB8}" type="datetimeFigureOut">
              <a:rPr lang="de-DE" smtClean="0"/>
              <a:t>11.05.2017</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D6BDA30-88F5-4DD0-9852-A3F638EE39F5}" type="slidenum">
              <a:rPr lang="de-DE" smtClean="0"/>
              <a:t>‹#›</a:t>
            </a:fld>
            <a:endParaRPr lang="de-DE"/>
          </a:p>
        </p:txBody>
      </p:sp>
    </p:spTree>
    <p:extLst>
      <p:ext uri="{BB962C8B-B14F-4D97-AF65-F5344CB8AC3E}">
        <p14:creationId xmlns:p14="http://schemas.microsoft.com/office/powerpoint/2010/main" val="265321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89AA1-FB6F-4EF0-BB6D-D899D32F1EB8}" type="datetimeFigureOut">
              <a:rPr lang="de-DE" smtClean="0"/>
              <a:t>11.05.2017</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D6BDA30-88F5-4DD0-9852-A3F638EE39F5}" type="slidenum">
              <a:rPr lang="de-DE" smtClean="0"/>
              <a:t>‹#›</a:t>
            </a:fld>
            <a:endParaRPr lang="de-DE"/>
          </a:p>
        </p:txBody>
      </p:sp>
    </p:spTree>
    <p:extLst>
      <p:ext uri="{BB962C8B-B14F-4D97-AF65-F5344CB8AC3E}">
        <p14:creationId xmlns:p14="http://schemas.microsoft.com/office/powerpoint/2010/main" val="293313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89AA1-FB6F-4EF0-BB6D-D899D32F1EB8}" type="datetimeFigureOut">
              <a:rPr lang="de-DE" smtClean="0"/>
              <a:t>11.05.2017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D6BDA30-88F5-4DD0-9852-A3F638EE39F5}" type="slidenum">
              <a:rPr lang="de-DE" smtClean="0"/>
              <a:t>‹#›</a:t>
            </a:fld>
            <a:endParaRPr lang="de-DE"/>
          </a:p>
        </p:txBody>
      </p:sp>
    </p:spTree>
    <p:extLst>
      <p:ext uri="{BB962C8B-B14F-4D97-AF65-F5344CB8AC3E}">
        <p14:creationId xmlns:p14="http://schemas.microsoft.com/office/powerpoint/2010/main" val="255507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89AA1-FB6F-4EF0-BB6D-D899D32F1EB8}" type="datetimeFigureOut">
              <a:rPr lang="de-DE" smtClean="0"/>
              <a:t>11.05.2017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D6BDA30-88F5-4DD0-9852-A3F638EE39F5}" type="slidenum">
              <a:rPr lang="de-DE" smtClean="0"/>
              <a:t>‹#›</a:t>
            </a:fld>
            <a:endParaRPr lang="de-DE"/>
          </a:p>
        </p:txBody>
      </p:sp>
    </p:spTree>
    <p:extLst>
      <p:ext uri="{BB962C8B-B14F-4D97-AF65-F5344CB8AC3E}">
        <p14:creationId xmlns:p14="http://schemas.microsoft.com/office/powerpoint/2010/main" val="3610878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89AA1-FB6F-4EF0-BB6D-D899D32F1EB8}" type="datetimeFigureOut">
              <a:rPr lang="de-DE" smtClean="0"/>
              <a:t>11.05.2017</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BDA30-88F5-4DD0-9852-A3F638EE39F5}" type="slidenum">
              <a:rPr lang="de-DE" smtClean="0"/>
              <a:t>‹#›</a:t>
            </a:fld>
            <a:endParaRPr lang="de-DE"/>
          </a:p>
        </p:txBody>
      </p:sp>
    </p:spTree>
    <p:extLst>
      <p:ext uri="{BB962C8B-B14F-4D97-AF65-F5344CB8AC3E}">
        <p14:creationId xmlns:p14="http://schemas.microsoft.com/office/powerpoint/2010/main" val="3957399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068"/>
            <a:ext cx="9144000" cy="6465864"/>
          </a:xfrm>
          <a:prstGeom prst="rect">
            <a:avLst/>
          </a:prstGeom>
        </p:spPr>
      </p:pic>
    </p:spTree>
    <p:extLst>
      <p:ext uri="{BB962C8B-B14F-4D97-AF65-F5344CB8AC3E}">
        <p14:creationId xmlns:p14="http://schemas.microsoft.com/office/powerpoint/2010/main" val="4156979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465864"/>
          </a:xfrm>
          <a:prstGeom prst="rect">
            <a:avLst/>
          </a:prstGeom>
        </p:spPr>
      </p:pic>
    </p:spTree>
    <p:extLst>
      <p:ext uri="{BB962C8B-B14F-4D97-AF65-F5344CB8AC3E}">
        <p14:creationId xmlns:p14="http://schemas.microsoft.com/office/powerpoint/2010/main" val="3534987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8515" y="0"/>
            <a:ext cx="76200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15" y="0"/>
            <a:ext cx="7620000" cy="3810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265" y="2708920"/>
            <a:ext cx="3778250" cy="4019550"/>
          </a:xfrm>
          <a:prstGeom prst="rect">
            <a:avLst/>
          </a:prstGeom>
        </p:spPr>
      </p:pic>
    </p:spTree>
    <p:extLst>
      <p:ext uri="{BB962C8B-B14F-4D97-AF65-F5344CB8AC3E}">
        <p14:creationId xmlns:p14="http://schemas.microsoft.com/office/powerpoint/2010/main" val="1758213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2906"/>
            <a:ext cx="5708333" cy="3212976"/>
          </a:xfrm>
          <a:prstGeom prst="rect">
            <a:avLst/>
          </a:prstGeom>
        </p:spPr>
      </p:pic>
      <p:sp>
        <p:nvSpPr>
          <p:cNvPr id="8" name="Rectangle 7"/>
          <p:cNvSpPr/>
          <p:nvPr/>
        </p:nvSpPr>
        <p:spPr>
          <a:xfrm>
            <a:off x="0" y="3068960"/>
            <a:ext cx="9144000" cy="3789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4"/>
          <p:cNvSpPr/>
          <p:nvPr/>
        </p:nvSpPr>
        <p:spPr>
          <a:xfrm>
            <a:off x="107504" y="3356992"/>
            <a:ext cx="8964488" cy="3293209"/>
          </a:xfrm>
          <a:prstGeom prst="rect">
            <a:avLst/>
          </a:prstGeom>
        </p:spPr>
        <p:txBody>
          <a:bodyPr wrap="square">
            <a:spAutoFit/>
          </a:bodyPr>
          <a:lstStyle/>
          <a:p>
            <a:r>
              <a:rPr lang="en-US" dirty="0" err="1" smtClean="0"/>
              <a:t>Jiroft</a:t>
            </a:r>
            <a:r>
              <a:rPr lang="en-US" dirty="0" smtClean="0"/>
              <a:t> culture</a:t>
            </a:r>
          </a:p>
          <a:p>
            <a:r>
              <a:rPr lang="en-US" sz="1600" dirty="0" smtClean="0"/>
              <a:t>A "</a:t>
            </a:r>
            <a:r>
              <a:rPr lang="en-US" sz="1600" dirty="0" err="1" smtClean="0"/>
              <a:t>Jiroft</a:t>
            </a:r>
            <a:r>
              <a:rPr lang="en-US" sz="1600" dirty="0" smtClean="0"/>
              <a:t> culture" has been postulated as an early Bronze Age (late 3rd millennium BC) archaeological culture, located in the territory of the present day </a:t>
            </a:r>
            <a:r>
              <a:rPr lang="en-US" sz="1600" dirty="0" err="1" smtClean="0"/>
              <a:t>Sistan</a:t>
            </a:r>
            <a:r>
              <a:rPr lang="en-US" sz="1600" dirty="0" smtClean="0"/>
              <a:t> and </a:t>
            </a:r>
            <a:r>
              <a:rPr lang="en-US" sz="1600" dirty="0" err="1" smtClean="0"/>
              <a:t>Kermān</a:t>
            </a:r>
            <a:r>
              <a:rPr lang="en-US" sz="1600" dirty="0" smtClean="0"/>
              <a:t> Provinces of Iran. The hypothesis is based on a collection of artifacts that were confiscated in Iran and reported by the Iranian news services, beginning in 2001.</a:t>
            </a:r>
          </a:p>
          <a:p>
            <a:r>
              <a:rPr lang="en-US" sz="1600" dirty="0" smtClean="0"/>
              <a:t>The proposed type site is </a:t>
            </a:r>
            <a:r>
              <a:rPr lang="en-US" sz="1600" dirty="0" err="1" smtClean="0"/>
              <a:t>Konar</a:t>
            </a:r>
            <a:r>
              <a:rPr lang="en-US" sz="1600" dirty="0" smtClean="0"/>
              <a:t> Sandal, near </a:t>
            </a:r>
            <a:r>
              <a:rPr lang="en-US" sz="1600" dirty="0" err="1" smtClean="0"/>
              <a:t>Jiroft</a:t>
            </a:r>
            <a:r>
              <a:rPr lang="en-US" sz="1600" dirty="0" smtClean="0"/>
              <a:t> in the </a:t>
            </a:r>
            <a:r>
              <a:rPr lang="en-US" sz="1600" dirty="0" err="1" smtClean="0"/>
              <a:t>Halil</a:t>
            </a:r>
            <a:r>
              <a:rPr lang="en-US" sz="1600" dirty="0" smtClean="0"/>
              <a:t> River area. Other significant sites associated with the culture include; </a:t>
            </a:r>
            <a:r>
              <a:rPr lang="en-US" sz="1600" dirty="0" err="1" smtClean="0"/>
              <a:t>Shahr</a:t>
            </a:r>
            <a:r>
              <a:rPr lang="en-US" sz="1600" dirty="0" smtClean="0"/>
              <a:t>-e </a:t>
            </a:r>
            <a:r>
              <a:rPr lang="en-US" sz="1600" dirty="0" err="1" smtClean="0"/>
              <a:t>Sukhteh</a:t>
            </a:r>
            <a:r>
              <a:rPr lang="en-US" sz="1600" dirty="0" smtClean="0"/>
              <a:t> (Burnt City), </a:t>
            </a:r>
            <a:r>
              <a:rPr lang="en-US" sz="1600" dirty="0" err="1" smtClean="0"/>
              <a:t>Tepe</a:t>
            </a:r>
            <a:r>
              <a:rPr lang="en-US" sz="1600" dirty="0" smtClean="0"/>
              <a:t> </a:t>
            </a:r>
            <a:r>
              <a:rPr lang="en-US" sz="1600" dirty="0" err="1" smtClean="0"/>
              <a:t>Bampur</a:t>
            </a:r>
            <a:r>
              <a:rPr lang="en-US" sz="1600" dirty="0" smtClean="0"/>
              <a:t>, </a:t>
            </a:r>
            <a:r>
              <a:rPr lang="en-US" sz="1600" dirty="0" err="1" smtClean="0"/>
              <a:t>Espiedej</a:t>
            </a:r>
            <a:r>
              <a:rPr lang="en-US" sz="1600" dirty="0" smtClean="0"/>
              <a:t>, </a:t>
            </a:r>
            <a:r>
              <a:rPr lang="en-US" sz="1600" dirty="0" err="1" smtClean="0"/>
              <a:t>Shahdad</a:t>
            </a:r>
            <a:r>
              <a:rPr lang="en-US" sz="1600" dirty="0" smtClean="0"/>
              <a:t>, Tal-</a:t>
            </a:r>
            <a:r>
              <a:rPr lang="en-US" sz="1600" dirty="0" err="1" smtClean="0"/>
              <a:t>i</a:t>
            </a:r>
            <a:r>
              <a:rPr lang="en-US" sz="1600" dirty="0" smtClean="0"/>
              <a:t>-Iblis and </a:t>
            </a:r>
            <a:r>
              <a:rPr lang="en-US" sz="1600" dirty="0" err="1" smtClean="0"/>
              <a:t>Tepe</a:t>
            </a:r>
            <a:r>
              <a:rPr lang="en-US" sz="1600" dirty="0" smtClean="0"/>
              <a:t> </a:t>
            </a:r>
            <a:r>
              <a:rPr lang="en-US" sz="1600" dirty="0" err="1" smtClean="0"/>
              <a:t>Yahya</a:t>
            </a:r>
            <a:r>
              <a:rPr lang="en-US" sz="1600" dirty="0" smtClean="0"/>
              <a:t>.</a:t>
            </a:r>
          </a:p>
          <a:p>
            <a:r>
              <a:rPr lang="en-US" sz="1600" dirty="0" smtClean="0"/>
              <a:t>The Journey to the Middle East is an important part of the </a:t>
            </a:r>
            <a:r>
              <a:rPr lang="en-US" sz="1600" dirty="0" err="1" smtClean="0"/>
              <a:t>Yusef</a:t>
            </a:r>
            <a:r>
              <a:rPr lang="en-US" sz="1600" dirty="0" smtClean="0"/>
              <a:t> </a:t>
            </a:r>
            <a:r>
              <a:rPr lang="en-US" sz="1600" dirty="0" err="1" smtClean="0"/>
              <a:t>Majidzadeh</a:t>
            </a:r>
            <a:r>
              <a:rPr lang="en-US" sz="1600" dirty="0" smtClean="0"/>
              <a:t>, the chief of the archaeological excavation team in </a:t>
            </a:r>
            <a:r>
              <a:rPr lang="en-US" sz="1600" dirty="0" err="1" smtClean="0"/>
              <a:t>Jiroft</a:t>
            </a:r>
            <a:r>
              <a:rPr lang="en-US" sz="1600" dirty="0" smtClean="0"/>
              <a:t> , He is a man who is a man of the world. Other conjectures (for example, Daniel T. Potts, Piotr </a:t>
            </a:r>
            <a:r>
              <a:rPr lang="en-US" sz="1600" dirty="0" err="1" smtClean="0"/>
              <a:t>Steinkeller</a:t>
            </a:r>
            <a:r>
              <a:rPr lang="en-US" sz="1600" dirty="0" smtClean="0"/>
              <a:t>) have connected the </a:t>
            </a:r>
            <a:r>
              <a:rPr lang="en-US" sz="1600" dirty="0" err="1" smtClean="0"/>
              <a:t>Konar</a:t>
            </a:r>
            <a:r>
              <a:rPr lang="en-US" sz="1600" dirty="0" smtClean="0"/>
              <a:t> Sandal with the obscure city-state of </a:t>
            </a:r>
            <a:r>
              <a:rPr lang="en-US" sz="1600" dirty="0" err="1" smtClean="0"/>
              <a:t>Marhashi</a:t>
            </a:r>
            <a:r>
              <a:rPr lang="en-US" sz="1600" dirty="0" smtClean="0"/>
              <a:t>, that apparently lay to the east of Elam proper.</a:t>
            </a:r>
          </a:p>
          <a:p>
            <a:endParaRPr lang="de-DE" sz="1600" dirty="0"/>
          </a:p>
        </p:txBody>
      </p:sp>
    </p:spTree>
    <p:extLst>
      <p:ext uri="{BB962C8B-B14F-4D97-AF65-F5344CB8AC3E}">
        <p14:creationId xmlns:p14="http://schemas.microsoft.com/office/powerpoint/2010/main" val="562850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3252"/>
            <a:ext cx="9180512" cy="3789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tangle 1"/>
          <p:cNvSpPr/>
          <p:nvPr/>
        </p:nvSpPr>
        <p:spPr>
          <a:xfrm>
            <a:off x="-24222" y="2708920"/>
            <a:ext cx="9168222" cy="3970318"/>
          </a:xfrm>
          <a:prstGeom prst="rect">
            <a:avLst/>
          </a:prstGeom>
          <a:solidFill>
            <a:schemeClr val="bg1"/>
          </a:solidFill>
        </p:spPr>
        <p:txBody>
          <a:bodyPr wrap="square">
            <a:spAutoFit/>
          </a:bodyPr>
          <a:lstStyle/>
          <a:p>
            <a:r>
              <a:rPr lang="en-US" dirty="0" err="1" smtClean="0"/>
              <a:t>Jiroft</a:t>
            </a:r>
            <a:r>
              <a:rPr lang="en-US" dirty="0" smtClean="0"/>
              <a:t>, </a:t>
            </a:r>
            <a:r>
              <a:rPr lang="en-US" dirty="0" err="1" smtClean="0"/>
              <a:t>Halilrood</a:t>
            </a:r>
            <a:r>
              <a:rPr lang="en-US" dirty="0" smtClean="0"/>
              <a:t> area of ​​Kerman, indicating the people of the area enjoyed playing some five thousand years ago.</a:t>
            </a:r>
          </a:p>
          <a:p>
            <a:r>
              <a:rPr lang="en-US" dirty="0" smtClean="0"/>
              <a:t>Three of these </a:t>
            </a:r>
            <a:r>
              <a:rPr lang="en-US" dirty="0" err="1" smtClean="0"/>
              <a:t>gameboards</a:t>
            </a:r>
            <a:r>
              <a:rPr lang="en-US" dirty="0" smtClean="0"/>
              <a:t> look like eagles, one looks like a scorpion with a human head, and the other is a </a:t>
            </a:r>
            <a:r>
              <a:rPr lang="en-US" dirty="0" err="1" smtClean="0"/>
              <a:t>flatboard</a:t>
            </a:r>
            <a:r>
              <a:rPr lang="en-US" dirty="0" smtClean="0"/>
              <a:t>, and all have 12 or 18 holes with similar sizes. The discovery site of the boards, </a:t>
            </a:r>
            <a:r>
              <a:rPr lang="en-US" dirty="0" err="1" smtClean="0"/>
              <a:t>Halilrood</a:t>
            </a:r>
            <a:r>
              <a:rPr lang="en-US" dirty="0" smtClean="0"/>
              <a:t>, is considered one of The richest archeological sites of the world where ancient archeologists and looters. More than 700 sites have been identified in a 400 kilometer long area of ​​the </a:t>
            </a:r>
            <a:r>
              <a:rPr lang="en-US" dirty="0" err="1" smtClean="0"/>
              <a:t>Halilrood</a:t>
            </a:r>
            <a:r>
              <a:rPr lang="en-US" dirty="0" smtClean="0"/>
              <a:t> River bank.</a:t>
            </a:r>
          </a:p>
          <a:p>
            <a:r>
              <a:rPr lang="en-US" dirty="0" smtClean="0"/>
              <a:t>According to the archeology team of </a:t>
            </a:r>
            <a:r>
              <a:rPr lang="en-US" dirty="0" err="1" smtClean="0"/>
              <a:t>Jiroft</a:t>
            </a:r>
            <a:r>
              <a:rPr lang="en-US" dirty="0" smtClean="0"/>
              <a:t>, </a:t>
            </a:r>
            <a:r>
              <a:rPr lang="en-US" dirty="0" err="1" smtClean="0"/>
              <a:t>Yusef</a:t>
            </a:r>
            <a:r>
              <a:rPr lang="en-US" dirty="0" smtClean="0"/>
              <a:t> </a:t>
            </a:r>
            <a:r>
              <a:rPr lang="en-US" dirty="0" err="1" smtClean="0"/>
              <a:t>Majidzadeh</a:t>
            </a:r>
            <a:r>
              <a:rPr lang="en-US" dirty="0" smtClean="0"/>
              <a:t>, the holes in the boards, which count in the boards.</a:t>
            </a:r>
          </a:p>
          <a:p>
            <a:r>
              <a:rPr lang="en-US" dirty="0" smtClean="0"/>
              <a:t>It is not yet sure how the boards have been used, </a:t>
            </a:r>
            <a:r>
              <a:rPr lang="en-US" dirty="0" err="1" smtClean="0"/>
              <a:t>Majidzadeh</a:t>
            </a:r>
            <a:r>
              <a:rPr lang="en-US" dirty="0" smtClean="0"/>
              <a:t> told CHN, however, the same numbers of the holes and the holes all in one size show.</a:t>
            </a:r>
          </a:p>
          <a:p>
            <a:r>
              <a:rPr lang="en-US" dirty="0" smtClean="0"/>
              <a:t>Jean Perrot, a world-known archeologist and a retired expert of the Louvre Museum who has been studying the boards told by Mesopotamia, and their form and structure shows That ancient people used them as games to entertain themselves</a:t>
            </a:r>
            <a:endParaRPr lang="de-D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39260"/>
            <a:ext cx="1606550" cy="2692400"/>
          </a:xfrm>
          <a:prstGeom prst="rect">
            <a:avLst/>
          </a:prstGeom>
        </p:spPr>
      </p:pic>
    </p:spTree>
    <p:extLst>
      <p:ext uri="{BB962C8B-B14F-4D97-AF65-F5344CB8AC3E}">
        <p14:creationId xmlns:p14="http://schemas.microsoft.com/office/powerpoint/2010/main" val="3879680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23" y="787400"/>
            <a:ext cx="3109137" cy="3492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787400"/>
            <a:ext cx="3067050" cy="3492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4869160"/>
            <a:ext cx="5588000" cy="1790700"/>
          </a:xfrm>
          <a:prstGeom prst="rect">
            <a:avLst/>
          </a:prstGeom>
        </p:spPr>
      </p:pic>
    </p:spTree>
    <p:extLst>
      <p:ext uri="{BB962C8B-B14F-4D97-AF65-F5344CB8AC3E}">
        <p14:creationId xmlns:p14="http://schemas.microsoft.com/office/powerpoint/2010/main" val="2995297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79512" y="836712"/>
            <a:ext cx="8856984" cy="2862322"/>
          </a:xfrm>
          <a:prstGeom prst="rect">
            <a:avLst/>
          </a:prstGeom>
          <a:solidFill>
            <a:srgbClr val="92D050"/>
          </a:solidFill>
        </p:spPr>
        <p:txBody>
          <a:bodyPr wrap="square">
            <a:spAutoFit/>
          </a:bodyPr>
          <a:lstStyle/>
          <a:p>
            <a:r>
              <a:rPr lang="en-US" dirty="0" smtClean="0"/>
              <a:t>Blue-green bacteria</a:t>
            </a:r>
          </a:p>
          <a:p>
            <a:r>
              <a:rPr lang="en-US" dirty="0" smtClean="0"/>
              <a:t>Cyanobacteria, also known as </a:t>
            </a:r>
            <a:r>
              <a:rPr lang="en-US" dirty="0" err="1" smtClean="0"/>
              <a:t>Cyanophyta</a:t>
            </a:r>
            <a:r>
              <a:rPr lang="en-US" dirty="0" smtClean="0"/>
              <a:t>, is a phylum of bacteria that is able to recognize their energy through photosynthesis, and are only photosynthetic prokaryotes able to produce oxygen. The name "cyanobacteria" comes from the color of the bacteria. Cyanobacteria contain only one form of chlorophyll, chlorophyll a, a green pigment. In addition, they contain various yellowish carotenoids, the blue pigment </a:t>
            </a:r>
            <a:r>
              <a:rPr lang="en-US" dirty="0" err="1" smtClean="0"/>
              <a:t>phycobilin</a:t>
            </a:r>
            <a:r>
              <a:rPr lang="en-US" dirty="0" smtClean="0"/>
              <a:t>, and, in some species, the red pigment </a:t>
            </a:r>
            <a:r>
              <a:rPr lang="en-US" dirty="0" err="1" smtClean="0"/>
              <a:t>phycoerythrin</a:t>
            </a:r>
            <a:r>
              <a:rPr lang="en-US" dirty="0" smtClean="0"/>
              <a:t>. The combination of </a:t>
            </a:r>
            <a:r>
              <a:rPr lang="en-US" dirty="0" err="1" smtClean="0"/>
              <a:t>phycobilin</a:t>
            </a:r>
            <a:r>
              <a:rPr lang="en-US" dirty="0" smtClean="0"/>
              <a:t> and chlorophyll produces the characteristic blue-green color from which these organisms derive their popular name. Because of the other pigments, however, many species are actually green, brown, yellow, black, or red.</a:t>
            </a:r>
            <a:endParaRPr lang="en-US" dirty="0"/>
          </a:p>
        </p:txBody>
      </p:sp>
    </p:spTree>
    <p:extLst>
      <p:ext uri="{BB962C8B-B14F-4D97-AF65-F5344CB8AC3E}">
        <p14:creationId xmlns:p14="http://schemas.microsoft.com/office/powerpoint/2010/main" val="48455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548680"/>
            <a:ext cx="3810000" cy="27876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636912"/>
            <a:ext cx="3238500" cy="3810000"/>
          </a:xfrm>
          <a:prstGeom prst="rect">
            <a:avLst/>
          </a:prstGeom>
        </p:spPr>
      </p:pic>
    </p:spTree>
    <p:extLst>
      <p:ext uri="{BB962C8B-B14F-4D97-AF65-F5344CB8AC3E}">
        <p14:creationId xmlns:p14="http://schemas.microsoft.com/office/powerpoint/2010/main" val="2522709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511</Words>
  <Application>Microsoft Office PowerPoint</Application>
  <PresentationFormat>On-screen Show (4:3)</PresentationFormat>
  <Paragraphs>11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Nastaran</dc:creator>
  <cp:lastModifiedBy>Nastaran</cp:lastModifiedBy>
  <cp:revision>18</cp:revision>
  <dcterms:created xsi:type="dcterms:W3CDTF">2017-05-10T11:16:45Z</dcterms:created>
  <dcterms:modified xsi:type="dcterms:W3CDTF">2017-05-11T12:45:48Z</dcterms:modified>
</cp:coreProperties>
</file>