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Source Code Pr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SourceCodePr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SourceCodePro-italic.fntdata"/><Relationship Id="rId14" Type="http://schemas.openxmlformats.org/officeDocument/2006/relationships/slide" Target="slides/slide9.xml"/><Relationship Id="rId36" Type="http://schemas.openxmlformats.org/officeDocument/2006/relationships/font" Target="fonts/SourceCodePro-bold.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SourceCodePr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ee0647eca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ee0647eca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bfc57a8f1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bfc57a8f1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bfc57a8f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bfc57a8f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fc57a8f1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fc57a8f1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ee0647eca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ee0647eca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ee0647eca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ee0647eca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0257bfc9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0257bfc9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0257bfc9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0257bfc9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0257bfc9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0257bfc9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0257bfc9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0257bfc9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bee0647eca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bee0647eca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0257bfc9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0257bfc9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030a5d62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c030a5d62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0257bfc9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0257bfc9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c0257bfc9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0257bfc9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030a5d62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030a5d62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c030a5d62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c030a5d6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030a5d623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030a5d623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fc57a8f1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fc57a8f1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f1d66e9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f1d66e9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030a5d62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030a5d62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bee0647eca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bee0647eca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bee0647eca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bee0647eca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bee0647ec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bee0647ec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ee0647eca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bee0647eca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ee0647eca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ee0647eca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ee0647eca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ee0647eca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ee0647eca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ee0647eca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www.bam.org/kids/2015/hakanai" TargetMode="External"/><Relationship Id="rId5" Type="http://schemas.openxmlformats.org/officeDocument/2006/relationships/hyperlink" Target="http://www.am-cb.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3FALHd5Viz4&amp;t=3s" TargetMode="External"/><Relationship Id="rId4" Type="http://schemas.openxmlformats.org/officeDocument/2006/relationships/hyperlink" Target="https://www.youtube.com/watch?v=86I6icDKH3M&amp;t=185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youtube.com/watch?v=-wVq41Bi2yE&amp;t=10s" TargetMode="External"/><Relationship Id="rId4" Type="http://schemas.openxmlformats.org/officeDocument/2006/relationships/hyperlink" Target="https://www.youtube.com/watch?v=DhPtrpSIHXU&amp;t=34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drive.google.com/file/d/1iubsjL4cL9NTSBbJAKwyowkkGJ-Gc2kl/view" TargetMode="Externa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drive.google.com/file/d/14URTfNTGNUBxpnuCNvxNSsgOclfxfnUn/view" TargetMode="External"/><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en.wikipedia.org/wiki/Performance_art" TargetMode="External"/><Relationship Id="rId4" Type="http://schemas.openxmlformats.org/officeDocument/2006/relationships/hyperlink" Target="https://en.wikipedia.org/wiki/Contemporary_dance" TargetMode="External"/><Relationship Id="rId10" Type="http://schemas.openxmlformats.org/officeDocument/2006/relationships/hyperlink" Target="https://www.dw.com/en/performance-art-pioneer-ulay-marina-abramovics-former-partner-has-died/a-52612127" TargetMode="External"/><Relationship Id="rId9" Type="http://schemas.openxmlformats.org/officeDocument/2006/relationships/hyperlink" Target="https://www.youtube.com/watch?v=3FALHd5Viz4" TargetMode="External"/><Relationship Id="rId5" Type="http://schemas.openxmlformats.org/officeDocument/2006/relationships/hyperlink" Target="https://en.wikipedia.org/wiki/Jazz_dance" TargetMode="External"/><Relationship Id="rId6" Type="http://schemas.openxmlformats.org/officeDocument/2006/relationships/hyperlink" Target="https://en.wikipedia.org/wiki/Digital_performance" TargetMode="External"/><Relationship Id="rId7" Type="http://schemas.openxmlformats.org/officeDocument/2006/relationships/hyperlink" Target="https://www.uni-weimar.de/kunst-und-gestaltung/wiki/GMU:Performance_Platform" TargetMode="External"/><Relationship Id="rId8" Type="http://schemas.openxmlformats.org/officeDocument/2006/relationships/hyperlink" Target="https://futureearth.com.au/technology-meets-dan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30800" y="1016300"/>
            <a:ext cx="8282400" cy="24933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600"/>
              </a:spcBef>
              <a:spcAft>
                <a:spcPts val="0"/>
              </a:spcAft>
              <a:buNone/>
            </a:pPr>
            <a:r>
              <a:t/>
            </a:r>
            <a:endParaRPr sz="3555">
              <a:solidFill>
                <a:srgbClr val="FFFFFF"/>
              </a:solidFill>
              <a:latin typeface="Arial"/>
              <a:ea typeface="Arial"/>
              <a:cs typeface="Arial"/>
              <a:sym typeface="Arial"/>
            </a:endParaRPr>
          </a:p>
          <a:p>
            <a:pPr indent="0" lvl="0" marL="0" rtl="0" algn="ctr">
              <a:spcBef>
                <a:spcPts val="0"/>
              </a:spcBef>
              <a:spcAft>
                <a:spcPts val="0"/>
              </a:spcAft>
              <a:buClr>
                <a:schemeClr val="dk1"/>
              </a:buClr>
              <a:buSzPct val="27500"/>
              <a:buFont typeface="Arial"/>
              <a:buNone/>
            </a:pPr>
            <a:r>
              <a:t/>
            </a:r>
            <a:endParaRPr b="0" sz="4000">
              <a:solidFill>
                <a:srgbClr val="FFFFFF"/>
              </a:solidFill>
            </a:endParaRPr>
          </a:p>
          <a:p>
            <a:pPr indent="0" lvl="0" marL="0" rtl="0" algn="ctr">
              <a:spcBef>
                <a:spcPts val="0"/>
              </a:spcBef>
              <a:spcAft>
                <a:spcPts val="0"/>
              </a:spcAft>
              <a:buNone/>
            </a:pPr>
            <a:r>
              <a:rPr b="1" lang="tr" sz="4000">
                <a:solidFill>
                  <a:srgbClr val="FFFFFF"/>
                </a:solidFill>
                <a:latin typeface="Arial"/>
                <a:ea typeface="Arial"/>
                <a:cs typeface="Arial"/>
                <a:sym typeface="Arial"/>
              </a:rPr>
              <a:t>Performance Art</a:t>
            </a:r>
            <a:endParaRPr b="1" sz="4000">
              <a:solidFill>
                <a:srgbClr val="FFFFFF"/>
              </a:solidFill>
              <a:latin typeface="Arial"/>
              <a:ea typeface="Arial"/>
              <a:cs typeface="Arial"/>
              <a:sym typeface="Arial"/>
            </a:endParaRPr>
          </a:p>
          <a:p>
            <a:pPr indent="0" lvl="0" marL="0" rtl="0" algn="ctr">
              <a:spcBef>
                <a:spcPts val="0"/>
              </a:spcBef>
              <a:spcAft>
                <a:spcPts val="0"/>
              </a:spcAft>
              <a:buNone/>
            </a:pPr>
            <a:r>
              <a:rPr b="1" lang="tr" sz="4000">
                <a:solidFill>
                  <a:srgbClr val="FFFFFF"/>
                </a:solidFill>
                <a:latin typeface="Arial"/>
                <a:ea typeface="Arial"/>
                <a:cs typeface="Arial"/>
                <a:sym typeface="Arial"/>
              </a:rPr>
              <a:t>Dance Project</a:t>
            </a:r>
            <a:endParaRPr b="1" sz="4000">
              <a:solidFill>
                <a:srgbClr val="FFFFFF"/>
              </a:solidFill>
              <a:latin typeface="Arial"/>
              <a:ea typeface="Arial"/>
              <a:cs typeface="Arial"/>
              <a:sym typeface="Arial"/>
            </a:endParaRPr>
          </a:p>
          <a:p>
            <a:pPr indent="0" lvl="0" marL="0" rtl="0" algn="ctr">
              <a:spcBef>
                <a:spcPts val="0"/>
              </a:spcBef>
              <a:spcAft>
                <a:spcPts val="0"/>
              </a:spcAft>
              <a:buNone/>
            </a:pPr>
            <a:r>
              <a:rPr b="1" lang="tr" sz="4000">
                <a:solidFill>
                  <a:srgbClr val="FFFFFF"/>
                </a:solidFill>
                <a:latin typeface="Arial"/>
                <a:ea typeface="Arial"/>
                <a:cs typeface="Arial"/>
                <a:sym typeface="Arial"/>
              </a:rPr>
              <a:t>“Solo”</a:t>
            </a:r>
            <a:endParaRPr b="1" sz="4000">
              <a:solidFill>
                <a:srgbClr val="FFFFFF"/>
              </a:solidFill>
              <a:latin typeface="Arial"/>
              <a:ea typeface="Arial"/>
              <a:cs typeface="Arial"/>
              <a:sym typeface="Arial"/>
            </a:endParaRPr>
          </a:p>
          <a:p>
            <a:pPr indent="0" lvl="0" marL="0" rtl="0" algn="ctr">
              <a:spcBef>
                <a:spcPts val="0"/>
              </a:spcBef>
              <a:spcAft>
                <a:spcPts val="0"/>
              </a:spcAft>
              <a:buNone/>
            </a:pPr>
            <a:r>
              <a:t/>
            </a:r>
            <a:endParaRPr/>
          </a:p>
        </p:txBody>
      </p:sp>
      <p:sp>
        <p:nvSpPr>
          <p:cNvPr id="63" name="Google Shape;63;p13"/>
          <p:cNvSpPr txBox="1"/>
          <p:nvPr>
            <p:ph idx="1" type="subTitle"/>
          </p:nvPr>
        </p:nvSpPr>
        <p:spPr>
          <a:xfrm>
            <a:off x="411175" y="3333975"/>
            <a:ext cx="8282400" cy="1908600"/>
          </a:xfrm>
          <a:prstGeom prst="rect">
            <a:avLst/>
          </a:prstGeom>
        </p:spPr>
        <p:txBody>
          <a:bodyPr anchorCtr="0" anchor="ctr" bIns="91425" lIns="91425" spcFirstLastPara="1" rIns="91425" wrap="square" tIns="91425">
            <a:noAutofit/>
          </a:bodyPr>
          <a:lstStyle/>
          <a:p>
            <a:pPr indent="0" lvl="0" marL="0" rtl="0" algn="ctr">
              <a:lnSpc>
                <a:spcPct val="95000"/>
              </a:lnSpc>
              <a:spcBef>
                <a:spcPts val="600"/>
              </a:spcBef>
              <a:spcAft>
                <a:spcPts val="0"/>
              </a:spcAft>
              <a:buSzPts val="770"/>
              <a:buNone/>
            </a:pPr>
            <a:r>
              <a:rPr b="1" lang="tr" sz="2090">
                <a:solidFill>
                  <a:srgbClr val="FFFFFF"/>
                </a:solidFill>
                <a:highlight>
                  <a:schemeClr val="dk1"/>
                </a:highlight>
                <a:latin typeface="Arial"/>
                <a:ea typeface="Arial"/>
                <a:cs typeface="Arial"/>
                <a:sym typeface="Arial"/>
              </a:rPr>
              <a:t>Helin Özdemir</a:t>
            </a:r>
            <a:endParaRPr b="1" sz="2090">
              <a:solidFill>
                <a:srgbClr val="FFFFFF"/>
              </a:solidFill>
              <a:highlight>
                <a:schemeClr val="dk1"/>
              </a:highlight>
              <a:latin typeface="Arial"/>
              <a:ea typeface="Arial"/>
              <a:cs typeface="Arial"/>
              <a:sym typeface="Arial"/>
            </a:endParaRPr>
          </a:p>
          <a:p>
            <a:pPr indent="0" lvl="0" marL="0" rtl="0" algn="ctr">
              <a:lnSpc>
                <a:spcPct val="95000"/>
              </a:lnSpc>
              <a:spcBef>
                <a:spcPts val="600"/>
              </a:spcBef>
              <a:spcAft>
                <a:spcPts val="0"/>
              </a:spcAft>
              <a:buSzPts val="770"/>
              <a:buNone/>
            </a:pPr>
            <a:r>
              <a:rPr b="1" lang="tr" sz="2090">
                <a:solidFill>
                  <a:srgbClr val="FFFFFF"/>
                </a:solidFill>
                <a:highlight>
                  <a:schemeClr val="dk1"/>
                </a:highlight>
                <a:latin typeface="Arial"/>
                <a:ea typeface="Arial"/>
                <a:cs typeface="Arial"/>
                <a:sym typeface="Arial"/>
              </a:rPr>
              <a:t>122519</a:t>
            </a:r>
            <a:endParaRPr b="1" sz="2090">
              <a:solidFill>
                <a:srgbClr val="FFFFFF"/>
              </a:solidFill>
              <a:highlight>
                <a:schemeClr val="dk1"/>
              </a:highlight>
              <a:latin typeface="Arial"/>
              <a:ea typeface="Arial"/>
              <a:cs typeface="Arial"/>
              <a:sym typeface="Arial"/>
            </a:endParaRPr>
          </a:p>
          <a:p>
            <a:pPr indent="0" lvl="0" marL="0" rtl="0" algn="ctr">
              <a:lnSpc>
                <a:spcPct val="95000"/>
              </a:lnSpc>
              <a:spcBef>
                <a:spcPts val="600"/>
              </a:spcBef>
              <a:spcAft>
                <a:spcPts val="0"/>
              </a:spcAft>
              <a:buSzPts val="770"/>
              <a:buNone/>
            </a:pPr>
            <a:r>
              <a:rPr b="1" lang="tr" sz="2090">
                <a:solidFill>
                  <a:srgbClr val="FFFFFF"/>
                </a:solidFill>
                <a:highlight>
                  <a:schemeClr val="dk1"/>
                </a:highlight>
                <a:latin typeface="Arial"/>
                <a:ea typeface="Arial"/>
                <a:cs typeface="Arial"/>
                <a:sym typeface="Arial"/>
              </a:rPr>
              <a:t>Media Art Strategies</a:t>
            </a:r>
            <a:endParaRPr b="1" sz="2090">
              <a:solidFill>
                <a:srgbClr val="FFFFFF"/>
              </a:solidFill>
              <a:highlight>
                <a:schemeClr val="dk1"/>
              </a:highlight>
              <a:latin typeface="Arial"/>
              <a:ea typeface="Arial"/>
              <a:cs typeface="Arial"/>
              <a:sym typeface="Arial"/>
            </a:endParaRPr>
          </a:p>
          <a:p>
            <a:pPr indent="0" lvl="0" marL="0" rtl="0" algn="ctr">
              <a:lnSpc>
                <a:spcPct val="95000"/>
              </a:lnSpc>
              <a:spcBef>
                <a:spcPts val="600"/>
              </a:spcBef>
              <a:spcAft>
                <a:spcPts val="0"/>
              </a:spcAft>
              <a:buSzPts val="770"/>
              <a:buNone/>
            </a:pPr>
            <a:r>
              <a:rPr b="1" lang="tr" sz="2090">
                <a:solidFill>
                  <a:srgbClr val="FFFFFF"/>
                </a:solidFill>
                <a:highlight>
                  <a:schemeClr val="dk1"/>
                </a:highlight>
                <a:latin typeface="Arial"/>
                <a:ea typeface="Arial"/>
                <a:cs typeface="Arial"/>
                <a:sym typeface="Arial"/>
              </a:rPr>
              <a:t>WiSe 2020/21</a:t>
            </a:r>
            <a:endParaRPr b="1" sz="2090">
              <a:solidFill>
                <a:srgbClr val="FFFFFF"/>
              </a:solidFill>
              <a:highlight>
                <a:schemeClr val="dk1"/>
              </a:highlight>
              <a:latin typeface="Arial"/>
              <a:ea typeface="Arial"/>
              <a:cs typeface="Arial"/>
              <a:sym typeface="Arial"/>
            </a:endParaRPr>
          </a:p>
          <a:p>
            <a:pPr indent="0" lvl="0" marL="0" rtl="0" algn="ctr">
              <a:lnSpc>
                <a:spcPct val="95000"/>
              </a:lnSpc>
              <a:spcBef>
                <a:spcPts val="600"/>
              </a:spcBef>
              <a:spcAft>
                <a:spcPts val="0"/>
              </a:spcAft>
              <a:buSzPts val="770"/>
              <a:buNone/>
            </a:pPr>
            <a:r>
              <a:t/>
            </a:r>
            <a:endParaRPr b="1" sz="189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Digital Performance</a:t>
            </a:r>
            <a:endParaRPr>
              <a:solidFill>
                <a:schemeClr val="lt1"/>
              </a:solidFill>
              <a:highlight>
                <a:schemeClr val="dk1"/>
              </a:highlight>
            </a:endParaRPr>
          </a:p>
        </p:txBody>
      </p:sp>
      <p:pic>
        <p:nvPicPr>
          <p:cNvPr id="123" name="Google Shape;123;p22"/>
          <p:cNvPicPr preferRelativeResize="0"/>
          <p:nvPr/>
        </p:nvPicPr>
        <p:blipFill>
          <a:blip r:embed="rId3">
            <a:alphaModFix/>
          </a:blip>
          <a:stretch>
            <a:fillRect/>
          </a:stretch>
        </p:blipFill>
        <p:spPr>
          <a:xfrm>
            <a:off x="311700" y="1181438"/>
            <a:ext cx="3750597" cy="3674674"/>
          </a:xfrm>
          <a:prstGeom prst="rect">
            <a:avLst/>
          </a:prstGeom>
          <a:noFill/>
          <a:ln>
            <a:noFill/>
          </a:ln>
        </p:spPr>
      </p:pic>
      <p:pic>
        <p:nvPicPr>
          <p:cNvPr id="124" name="Google Shape;124;p22"/>
          <p:cNvPicPr preferRelativeResize="0"/>
          <p:nvPr/>
        </p:nvPicPr>
        <p:blipFill>
          <a:blip r:embed="rId4">
            <a:alphaModFix/>
          </a:blip>
          <a:stretch>
            <a:fillRect/>
          </a:stretch>
        </p:blipFill>
        <p:spPr>
          <a:xfrm>
            <a:off x="5081700" y="1181450"/>
            <a:ext cx="3750600" cy="3619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a:solidFill>
                  <a:schemeClr val="lt1"/>
                </a:solidFill>
                <a:highlight>
                  <a:schemeClr val="dk1"/>
                </a:highlight>
                <a:latin typeface="Calibri"/>
                <a:ea typeface="Calibri"/>
                <a:cs typeface="Calibri"/>
                <a:sym typeface="Calibri"/>
              </a:rPr>
              <a:t>Technology Meets Dance </a:t>
            </a:r>
            <a:endParaRPr b="1">
              <a:solidFill>
                <a:schemeClr val="lt1"/>
              </a:solidFill>
              <a:highlight>
                <a:schemeClr val="dk1"/>
              </a:highlight>
              <a:latin typeface="Calibri"/>
              <a:ea typeface="Calibri"/>
              <a:cs typeface="Calibri"/>
              <a:sym typeface="Calibri"/>
            </a:endParaRPr>
          </a:p>
        </p:txBody>
      </p:sp>
      <p:sp>
        <p:nvSpPr>
          <p:cNvPr id="130" name="Google Shape;130;p23"/>
          <p:cNvSpPr txBox="1"/>
          <p:nvPr>
            <p:ph idx="1" type="body"/>
          </p:nvPr>
        </p:nvSpPr>
        <p:spPr>
          <a:xfrm>
            <a:off x="311700" y="1468825"/>
            <a:ext cx="3999900" cy="3099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tr" sz="1700">
                <a:solidFill>
                  <a:srgbClr val="000000"/>
                </a:solidFill>
                <a:highlight>
                  <a:srgbClr val="FFFFFF"/>
                </a:highlight>
                <a:latin typeface="Arial"/>
                <a:ea typeface="Arial"/>
                <a:cs typeface="Arial"/>
                <a:sym typeface="Arial"/>
              </a:rPr>
              <a:t>DANCER BENDS LIGHT IN STUNNING PROJECTION-MAPPED PERFORMANCE</a:t>
            </a:r>
            <a:endParaRPr sz="1700">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lang="tr" sz="1400">
                <a:solidFill>
                  <a:srgbClr val="000000"/>
                </a:solidFill>
                <a:highlight>
                  <a:srgbClr val="FFFFFF"/>
                </a:highlight>
                <a:latin typeface="Arial"/>
                <a:ea typeface="Arial"/>
                <a:cs typeface="Arial"/>
                <a:sym typeface="Arial"/>
              </a:rPr>
              <a:t>A dancer takes a visual journey into a 3D space between dreams and reality inside a cube, interacting with the </a:t>
            </a:r>
            <a:r>
              <a:rPr b="1" lang="tr" sz="1400">
                <a:solidFill>
                  <a:srgbClr val="000000"/>
                </a:solidFill>
                <a:highlight>
                  <a:srgbClr val="FFFFFF"/>
                </a:highlight>
                <a:latin typeface="Arial"/>
                <a:ea typeface="Arial"/>
                <a:cs typeface="Arial"/>
                <a:sym typeface="Arial"/>
              </a:rPr>
              <a:t>3D projection</a:t>
            </a:r>
            <a:r>
              <a:rPr lang="tr" sz="1400">
                <a:solidFill>
                  <a:srgbClr val="000000"/>
                </a:solidFill>
                <a:highlight>
                  <a:srgbClr val="FFFFFF"/>
                </a:highlight>
                <a:latin typeface="Arial"/>
                <a:ea typeface="Arial"/>
                <a:cs typeface="Arial"/>
                <a:sym typeface="Arial"/>
              </a:rPr>
              <a:t> art. </a:t>
            </a:r>
            <a:r>
              <a:rPr b="1" lang="tr" sz="1400">
                <a:solidFill>
                  <a:srgbClr val="000000"/>
                </a:solidFill>
                <a:highlight>
                  <a:srgbClr val="FFFFFF"/>
                </a:highlight>
                <a:latin typeface="Arial"/>
                <a:ea typeface="Arial"/>
                <a:cs typeface="Arial"/>
                <a:sym typeface="Arial"/>
              </a:rPr>
              <a:t>Technology meets art</a:t>
            </a:r>
            <a:r>
              <a:rPr lang="tr" sz="1400">
                <a:solidFill>
                  <a:srgbClr val="000000"/>
                </a:solidFill>
                <a:highlight>
                  <a:srgbClr val="FFFFFF"/>
                </a:highlight>
                <a:latin typeface="Arial"/>
                <a:ea typeface="Arial"/>
                <a:cs typeface="Arial"/>
                <a:sym typeface="Arial"/>
              </a:rPr>
              <a:t> in this stunning piece of performance.</a:t>
            </a:r>
            <a:endParaRPr sz="1400">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100"/>
              </a:spcBef>
              <a:spcAft>
                <a:spcPts val="1200"/>
              </a:spcAft>
              <a:buNone/>
            </a:pPr>
            <a:r>
              <a:t/>
            </a:r>
            <a:endParaRPr/>
          </a:p>
        </p:txBody>
      </p:sp>
      <p:pic>
        <p:nvPicPr>
          <p:cNvPr id="131" name="Google Shape;131;p23"/>
          <p:cNvPicPr preferRelativeResize="0"/>
          <p:nvPr/>
        </p:nvPicPr>
        <p:blipFill>
          <a:blip r:embed="rId3">
            <a:alphaModFix/>
          </a:blip>
          <a:stretch>
            <a:fillRect/>
          </a:stretch>
        </p:blipFill>
        <p:spPr>
          <a:xfrm>
            <a:off x="4572013" y="1468821"/>
            <a:ext cx="4275426" cy="2852525"/>
          </a:xfrm>
          <a:prstGeom prst="rect">
            <a:avLst/>
          </a:prstGeom>
          <a:noFill/>
          <a:ln>
            <a:noFill/>
          </a:ln>
        </p:spPr>
      </p:pic>
      <p:sp>
        <p:nvSpPr>
          <p:cNvPr id="132" name="Google Shape;132;p23"/>
          <p:cNvSpPr txBox="1"/>
          <p:nvPr/>
        </p:nvSpPr>
        <p:spPr>
          <a:xfrm>
            <a:off x="4542075" y="4439400"/>
            <a:ext cx="433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1200">
                <a:solidFill>
                  <a:srgbClr val="50C637"/>
                </a:solidFill>
                <a:highlight>
                  <a:srgbClr val="FFFFFF"/>
                </a:highlight>
                <a:uFill>
                  <a:noFill/>
                </a:uFill>
                <a:hlinkClick r:id="rId4">
                  <a:extLst>
                    <a:ext uri="{A12FA001-AC4F-418D-AE19-62706E023703}">
                      <ahyp:hlinkClr val="tx"/>
                    </a:ext>
                  </a:extLst>
                </a:hlinkClick>
              </a:rPr>
              <a:t>Hakanaï</a:t>
            </a:r>
            <a:r>
              <a:rPr lang="tr" sz="1200">
                <a:solidFill>
                  <a:srgbClr val="5D5D5D"/>
                </a:solidFill>
                <a:highlight>
                  <a:srgbClr val="FFFFFF"/>
                </a:highlight>
              </a:rPr>
              <a:t>, a digital solo performance from</a:t>
            </a:r>
            <a:r>
              <a:rPr b="1" lang="tr" sz="1200">
                <a:solidFill>
                  <a:srgbClr val="5D5D5D"/>
                </a:solidFill>
                <a:highlight>
                  <a:srgbClr val="FFFFFF"/>
                </a:highlight>
              </a:rPr>
              <a:t> </a:t>
            </a:r>
            <a:r>
              <a:rPr b="1" lang="tr" sz="1200">
                <a:solidFill>
                  <a:srgbClr val="50C637"/>
                </a:solidFill>
                <a:highlight>
                  <a:srgbClr val="FFFFFF"/>
                </a:highlight>
                <a:uFill>
                  <a:noFill/>
                </a:uFill>
                <a:hlinkClick r:id="rId5">
                  <a:extLst>
                    <a:ext uri="{A12FA001-AC4F-418D-AE19-62706E023703}">
                      <ahyp:hlinkClr val="tx"/>
                    </a:ext>
                  </a:extLst>
                </a:hlinkClick>
              </a:rPr>
              <a:t>Adrien M / Claire B</a:t>
            </a:r>
            <a:r>
              <a:rPr b="1" lang="tr" sz="1200">
                <a:solidFill>
                  <a:srgbClr val="5D5D5D"/>
                </a:solidFill>
                <a:highlight>
                  <a:srgbClr val="FFFFFF"/>
                </a:highlight>
              </a:rPr>
              <a:t> </a:t>
            </a: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a:solidFill>
                  <a:schemeClr val="lt1"/>
                </a:solidFill>
                <a:highlight>
                  <a:schemeClr val="dk1"/>
                </a:highlight>
                <a:latin typeface="Calibri"/>
                <a:ea typeface="Calibri"/>
                <a:cs typeface="Calibri"/>
                <a:sym typeface="Calibri"/>
              </a:rPr>
              <a:t>Technology Meets Dance </a:t>
            </a:r>
            <a:endParaRPr b="1">
              <a:solidFill>
                <a:schemeClr val="lt1"/>
              </a:solidFill>
              <a:highlight>
                <a:schemeClr val="dk1"/>
              </a:highlight>
              <a:latin typeface="Calibri"/>
              <a:ea typeface="Calibri"/>
              <a:cs typeface="Calibri"/>
              <a:sym typeface="Calibri"/>
            </a:endParaRPr>
          </a:p>
        </p:txBody>
      </p:sp>
      <p:sp>
        <p:nvSpPr>
          <p:cNvPr id="138" name="Google Shape;138;p24"/>
          <p:cNvSpPr txBox="1"/>
          <p:nvPr>
            <p:ph idx="1" type="body"/>
          </p:nvPr>
        </p:nvSpPr>
        <p:spPr>
          <a:xfrm>
            <a:off x="311700" y="1468825"/>
            <a:ext cx="4199700" cy="37608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tr" sz="2100">
                <a:solidFill>
                  <a:srgbClr val="000000"/>
                </a:solidFill>
                <a:highlight>
                  <a:srgbClr val="FFFFFF"/>
                </a:highlight>
                <a:latin typeface="Arial"/>
                <a:ea typeface="Arial"/>
                <a:cs typeface="Arial"/>
                <a:sym typeface="Arial"/>
              </a:rPr>
              <a:t>DANCER BENDS LIGHT IN STUNNING PROJECTION-MAPPED PERFORMANCE</a:t>
            </a:r>
            <a:endParaRPr sz="2100">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lang="tr" sz="2216">
                <a:solidFill>
                  <a:srgbClr val="000000"/>
                </a:solidFill>
                <a:highlight>
                  <a:srgbClr val="FFFFFF"/>
                </a:highlight>
                <a:latin typeface="Arial"/>
                <a:ea typeface="Arial"/>
                <a:cs typeface="Arial"/>
                <a:sym typeface="Arial"/>
              </a:rPr>
              <a:t>The performance symbolises the union of two Japanese characters—one meaning “man” and the other “dream”—used to define the ephemeral and the fragile.</a:t>
            </a:r>
            <a:endParaRPr sz="2216">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lang="tr" sz="2216">
                <a:solidFill>
                  <a:srgbClr val="000000"/>
                </a:solidFill>
                <a:highlight>
                  <a:srgbClr val="FFFFFF"/>
                </a:highlight>
                <a:latin typeface="Arial"/>
                <a:ea typeface="Arial"/>
                <a:cs typeface="Arial"/>
                <a:sym typeface="Arial"/>
              </a:rPr>
              <a:t>In this environment, a dancer moves within the cube, interacting with the images projected on its walls, tracing arcing parabolas and sine waves with hands, arms, and feet</a:t>
            </a:r>
            <a:r>
              <a:rPr lang="tr" sz="1600">
                <a:solidFill>
                  <a:srgbClr val="000000"/>
                </a:solidFill>
                <a:highlight>
                  <a:srgbClr val="FFFFFF"/>
                </a:highlight>
                <a:latin typeface="Arial"/>
                <a:ea typeface="Arial"/>
                <a:cs typeface="Arial"/>
                <a:sym typeface="Arial"/>
              </a:rPr>
              <a:t>.</a:t>
            </a:r>
            <a:endParaRPr sz="1600">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100"/>
              </a:spcBef>
              <a:spcAft>
                <a:spcPts val="1200"/>
              </a:spcAft>
              <a:buNone/>
            </a:pPr>
            <a:r>
              <a:t/>
            </a:r>
            <a:endParaRPr/>
          </a:p>
        </p:txBody>
      </p:sp>
      <p:sp>
        <p:nvSpPr>
          <p:cNvPr id="139" name="Google Shape;139;p24"/>
          <p:cNvSpPr txBox="1"/>
          <p:nvPr>
            <p:ph idx="2" type="body"/>
          </p:nvPr>
        </p:nvSpPr>
        <p:spPr>
          <a:xfrm>
            <a:off x="4632600" y="1468825"/>
            <a:ext cx="4199700" cy="367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1600">
                <a:solidFill>
                  <a:srgbClr val="000000"/>
                </a:solidFill>
                <a:highlight>
                  <a:srgbClr val="FFFFFF"/>
                </a:highlight>
                <a:latin typeface="Arial"/>
                <a:ea typeface="Arial"/>
                <a:cs typeface="Arial"/>
                <a:sym typeface="Arial"/>
              </a:rPr>
              <a:t>The choreographed performance installation combines video projection mapping, CGI, and sensors, dynamically responding to the movements and proximity of the performer.</a:t>
            </a:r>
            <a:endParaRPr sz="1600">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lang="tr" sz="1600">
                <a:solidFill>
                  <a:srgbClr val="000000"/>
                </a:solidFill>
                <a:highlight>
                  <a:srgbClr val="FFFFFF"/>
                </a:highlight>
                <a:latin typeface="Arial"/>
                <a:ea typeface="Arial"/>
                <a:cs typeface="Arial"/>
                <a:sym typeface="Arial"/>
              </a:rPr>
              <a:t>The visuals and how the dancer interacts mean that with each given performance, a unique performance is the result. Performer meets programming and the interactivity of the space.</a:t>
            </a:r>
            <a:endParaRPr sz="1600">
              <a:solidFill>
                <a:srgbClr val="000000"/>
              </a:solidFill>
              <a:highlight>
                <a:srgbClr val="FFFFFF"/>
              </a:highlight>
              <a:latin typeface="Arial"/>
              <a:ea typeface="Arial"/>
              <a:cs typeface="Arial"/>
              <a:sym typeface="Arial"/>
            </a:endParaRPr>
          </a:p>
          <a:p>
            <a:pPr indent="0" lvl="0" marL="0" rtl="0" algn="l">
              <a:spcBef>
                <a:spcPts val="11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a:solidFill>
                  <a:schemeClr val="lt1"/>
                </a:solidFill>
                <a:highlight>
                  <a:schemeClr val="dk1"/>
                </a:highlight>
                <a:latin typeface="Calibri"/>
                <a:ea typeface="Calibri"/>
                <a:cs typeface="Calibri"/>
                <a:sym typeface="Calibri"/>
              </a:rPr>
              <a:t>Technology Meets Dance </a:t>
            </a:r>
            <a:endParaRPr b="1">
              <a:solidFill>
                <a:schemeClr val="lt1"/>
              </a:solidFill>
              <a:highlight>
                <a:schemeClr val="dk1"/>
              </a:highlight>
              <a:latin typeface="Calibri"/>
              <a:ea typeface="Calibri"/>
              <a:cs typeface="Calibri"/>
              <a:sym typeface="Calibri"/>
            </a:endParaRPr>
          </a:p>
        </p:txBody>
      </p:sp>
      <p:sp>
        <p:nvSpPr>
          <p:cNvPr id="145" name="Google Shape;145;p25"/>
          <p:cNvSpPr txBox="1"/>
          <p:nvPr>
            <p:ph idx="1" type="body"/>
          </p:nvPr>
        </p:nvSpPr>
        <p:spPr>
          <a:xfrm>
            <a:off x="311700" y="1468825"/>
            <a:ext cx="4156500" cy="38616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b="1" lang="tr" sz="2646">
                <a:solidFill>
                  <a:srgbClr val="000000"/>
                </a:solidFill>
                <a:highlight>
                  <a:srgbClr val="FFFFFF"/>
                </a:highlight>
                <a:latin typeface="Arial"/>
                <a:ea typeface="Arial"/>
                <a:cs typeface="Arial"/>
                <a:sym typeface="Arial"/>
              </a:rPr>
              <a:t>DANCER BENDS LIGHT IN STUNNING PROJECTION-MAPPED PERFORMANCE</a:t>
            </a:r>
            <a:endParaRPr b="1" sz="2646">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lang="tr" sz="2896">
                <a:solidFill>
                  <a:srgbClr val="000000"/>
                </a:solidFill>
                <a:highlight>
                  <a:srgbClr val="FFFFFF"/>
                </a:highlight>
                <a:latin typeface="Arial"/>
                <a:ea typeface="Arial"/>
                <a:cs typeface="Arial"/>
                <a:sym typeface="Arial"/>
              </a:rPr>
              <a:t>This creative piece of innovative dance performance from </a:t>
            </a:r>
            <a:r>
              <a:rPr b="1" lang="tr" sz="2896">
                <a:solidFill>
                  <a:srgbClr val="000000"/>
                </a:solidFill>
                <a:highlight>
                  <a:srgbClr val="FFFFFF"/>
                </a:highlight>
                <a:latin typeface="Arial"/>
                <a:ea typeface="Arial"/>
                <a:cs typeface="Arial"/>
                <a:sym typeface="Arial"/>
              </a:rPr>
              <a:t>Mondot</a:t>
            </a:r>
            <a:r>
              <a:rPr lang="tr" sz="2896">
                <a:solidFill>
                  <a:srgbClr val="000000"/>
                </a:solidFill>
                <a:highlight>
                  <a:srgbClr val="FFFFFF"/>
                </a:highlight>
                <a:latin typeface="Arial"/>
                <a:ea typeface="Arial"/>
                <a:cs typeface="Arial"/>
                <a:sym typeface="Arial"/>
              </a:rPr>
              <a:t> and </a:t>
            </a:r>
            <a:r>
              <a:rPr b="1" lang="tr" sz="2896">
                <a:solidFill>
                  <a:srgbClr val="000000"/>
                </a:solidFill>
                <a:highlight>
                  <a:srgbClr val="FFFFFF"/>
                </a:highlight>
                <a:latin typeface="Arial"/>
                <a:ea typeface="Arial"/>
                <a:cs typeface="Arial"/>
                <a:sym typeface="Arial"/>
              </a:rPr>
              <a:t>Bardainne</a:t>
            </a:r>
            <a:r>
              <a:rPr lang="tr" sz="2896">
                <a:solidFill>
                  <a:srgbClr val="000000"/>
                </a:solidFill>
                <a:highlight>
                  <a:srgbClr val="FFFFFF"/>
                </a:highlight>
                <a:latin typeface="Arial"/>
                <a:ea typeface="Arial"/>
                <a:cs typeface="Arial"/>
                <a:sym typeface="Arial"/>
              </a:rPr>
              <a:t>, is inspired from mathematical sources, reflecting the world around them.</a:t>
            </a:r>
            <a:endParaRPr sz="2896">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rPr lang="tr" sz="2896">
                <a:solidFill>
                  <a:srgbClr val="000000"/>
                </a:solidFill>
                <a:highlight>
                  <a:srgbClr val="FFFFFF"/>
                </a:highlight>
                <a:latin typeface="Arial"/>
                <a:ea typeface="Arial"/>
                <a:cs typeface="Arial"/>
                <a:sym typeface="Arial"/>
              </a:rPr>
              <a:t>The gap between technology, performance and art seem to be blending with the like of this sort of innovative and mesmerising performance.</a:t>
            </a:r>
            <a:endParaRPr sz="2896">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100"/>
              </a:spcBef>
              <a:spcAft>
                <a:spcPts val="0"/>
              </a:spcAft>
              <a:buNone/>
            </a:pPr>
            <a:r>
              <a:t/>
            </a:r>
            <a:endParaRPr>
              <a:solidFill>
                <a:srgbClr val="000000"/>
              </a:solidFill>
              <a:highlight>
                <a:srgbClr val="FFFFFF"/>
              </a:highlight>
              <a:latin typeface="Arial"/>
              <a:ea typeface="Arial"/>
              <a:cs typeface="Arial"/>
              <a:sym typeface="Arial"/>
            </a:endParaRPr>
          </a:p>
          <a:p>
            <a:pPr indent="0" lvl="0" marL="0" rtl="0" algn="l">
              <a:spcBef>
                <a:spcPts val="1100"/>
              </a:spcBef>
              <a:spcAft>
                <a:spcPts val="1200"/>
              </a:spcAft>
              <a:buNone/>
            </a:pPr>
            <a:r>
              <a:t/>
            </a:r>
            <a:endParaRPr/>
          </a:p>
        </p:txBody>
      </p:sp>
      <p:pic>
        <p:nvPicPr>
          <p:cNvPr id="146" name="Google Shape;146;p25"/>
          <p:cNvPicPr preferRelativeResize="0"/>
          <p:nvPr/>
        </p:nvPicPr>
        <p:blipFill>
          <a:blip r:embed="rId3">
            <a:alphaModFix/>
          </a:blip>
          <a:stretch>
            <a:fillRect/>
          </a:stretch>
        </p:blipFill>
        <p:spPr>
          <a:xfrm>
            <a:off x="4404975" y="1335875"/>
            <a:ext cx="4542250" cy="3046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52" name="Google Shape;152;p26"/>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800"/>
              </a:spcBef>
              <a:spcAft>
                <a:spcPts val="0"/>
              </a:spcAft>
              <a:buNone/>
            </a:pPr>
            <a:r>
              <a:rPr b="1" lang="tr" sz="2900">
                <a:solidFill>
                  <a:schemeClr val="lt1"/>
                </a:solidFill>
                <a:highlight>
                  <a:schemeClr val="dk1"/>
                </a:highlight>
                <a:latin typeface="Arial"/>
                <a:ea typeface="Arial"/>
                <a:cs typeface="Arial"/>
                <a:sym typeface="Arial"/>
              </a:rPr>
              <a:t>Some featured and inspired artists</a:t>
            </a:r>
            <a:endParaRPr b="1" sz="2900">
              <a:solidFill>
                <a:schemeClr val="lt1"/>
              </a:solidFill>
              <a:highlight>
                <a:schemeClr val="dk1"/>
              </a:highlight>
              <a:latin typeface="Arial"/>
              <a:ea typeface="Arial"/>
              <a:cs typeface="Arial"/>
              <a:sym typeface="Arial"/>
            </a:endParaRPr>
          </a:p>
          <a:p>
            <a:pPr indent="0" lvl="0" marL="0" rtl="0" algn="l">
              <a:spcBef>
                <a:spcPts val="600"/>
              </a:spcBef>
              <a:spcAft>
                <a:spcPts val="0"/>
              </a:spcAft>
              <a:buNone/>
            </a:pPr>
            <a:r>
              <a:rPr lang="tr" sz="2100">
                <a:solidFill>
                  <a:srgbClr val="000000"/>
                </a:solidFill>
                <a:latin typeface="Arial"/>
                <a:ea typeface="Arial"/>
                <a:cs typeface="Arial"/>
                <a:sym typeface="Arial"/>
              </a:rPr>
              <a:t>•Trisha Brown</a:t>
            </a:r>
            <a:endParaRPr sz="2100">
              <a:solidFill>
                <a:srgbClr val="000000"/>
              </a:solidFill>
              <a:latin typeface="Arial"/>
              <a:ea typeface="Arial"/>
              <a:cs typeface="Arial"/>
              <a:sym typeface="Arial"/>
            </a:endParaRPr>
          </a:p>
          <a:p>
            <a:pPr indent="0" lvl="0" marL="0" rtl="0" algn="l">
              <a:spcBef>
                <a:spcPts val="600"/>
              </a:spcBef>
              <a:spcAft>
                <a:spcPts val="0"/>
              </a:spcAft>
              <a:buNone/>
            </a:pPr>
            <a:r>
              <a:rPr lang="tr" sz="2100">
                <a:solidFill>
                  <a:srgbClr val="000000"/>
                </a:solidFill>
                <a:latin typeface="Arial"/>
                <a:ea typeface="Arial"/>
                <a:cs typeface="Arial"/>
                <a:sym typeface="Arial"/>
              </a:rPr>
              <a:t>•Lucinda Childs</a:t>
            </a:r>
            <a:endParaRPr sz="2100">
              <a:solidFill>
                <a:srgbClr val="000000"/>
              </a:solidFill>
              <a:latin typeface="Arial"/>
              <a:ea typeface="Arial"/>
              <a:cs typeface="Arial"/>
              <a:sym typeface="Arial"/>
            </a:endParaRPr>
          </a:p>
          <a:p>
            <a:pPr indent="0" lvl="0" marL="0" rtl="0" algn="l">
              <a:spcBef>
                <a:spcPts val="600"/>
              </a:spcBef>
              <a:spcAft>
                <a:spcPts val="0"/>
              </a:spcAft>
              <a:buNone/>
            </a:pPr>
            <a:r>
              <a:rPr lang="tr" sz="2100">
                <a:solidFill>
                  <a:srgbClr val="000000"/>
                </a:solidFill>
                <a:latin typeface="Arial"/>
                <a:ea typeface="Arial"/>
                <a:cs typeface="Arial"/>
                <a:sym typeface="Arial"/>
              </a:rPr>
              <a:t>•Klaus Obermaier</a:t>
            </a:r>
            <a:endParaRPr sz="2100">
              <a:solidFill>
                <a:srgbClr val="000000"/>
              </a:solidFill>
              <a:latin typeface="Arial"/>
              <a:ea typeface="Arial"/>
              <a:cs typeface="Arial"/>
              <a:sym typeface="Arial"/>
            </a:endParaRPr>
          </a:p>
          <a:p>
            <a:pPr indent="0" lvl="0" marL="0" rtl="0" algn="l">
              <a:spcBef>
                <a:spcPts val="600"/>
              </a:spcBef>
              <a:spcAft>
                <a:spcPts val="0"/>
              </a:spcAft>
              <a:buNone/>
            </a:pPr>
            <a:r>
              <a:rPr lang="tr" sz="2100">
                <a:solidFill>
                  <a:srgbClr val="000000"/>
                </a:solidFill>
                <a:latin typeface="Arial"/>
                <a:ea typeface="Arial"/>
                <a:cs typeface="Arial"/>
                <a:sym typeface="Arial"/>
              </a:rPr>
              <a:t>•Daniel Belton</a:t>
            </a:r>
            <a:endParaRPr sz="21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58" name="Google Shape;158;p27"/>
          <p:cNvSpPr txBox="1"/>
          <p:nvPr>
            <p:ph idx="1" type="body"/>
          </p:nvPr>
        </p:nvSpPr>
        <p:spPr>
          <a:xfrm>
            <a:off x="311700" y="1444025"/>
            <a:ext cx="8520600" cy="3099900"/>
          </a:xfrm>
          <a:prstGeom prst="rect">
            <a:avLst/>
          </a:prstGeom>
        </p:spPr>
        <p:txBody>
          <a:bodyPr anchorCtr="0" anchor="t" bIns="91425" lIns="91425" spcFirstLastPara="1" rIns="91425" wrap="square" tIns="91425">
            <a:normAutofit fontScale="77500" lnSpcReduction="20000"/>
          </a:bodyPr>
          <a:lstStyle/>
          <a:p>
            <a:pPr indent="0" lvl="0" marL="0" rtl="0" algn="l">
              <a:spcBef>
                <a:spcPts val="600"/>
              </a:spcBef>
              <a:spcAft>
                <a:spcPts val="0"/>
              </a:spcAft>
              <a:buNone/>
            </a:pPr>
            <a:r>
              <a:rPr b="1" lang="tr" sz="2400">
                <a:solidFill>
                  <a:srgbClr val="FFFFFF"/>
                </a:solidFill>
                <a:highlight>
                  <a:schemeClr val="dk1"/>
                </a:highlight>
                <a:latin typeface="Arial"/>
                <a:ea typeface="Arial"/>
                <a:cs typeface="Arial"/>
                <a:sym typeface="Arial"/>
              </a:rPr>
              <a:t>Some featured and inspired artists</a:t>
            </a:r>
            <a:endParaRPr b="1" sz="2400">
              <a:solidFill>
                <a:srgbClr val="FFFFFF"/>
              </a:solidFill>
              <a:highlight>
                <a:schemeClr val="dk1"/>
              </a:highlight>
              <a:latin typeface="Arial"/>
              <a:ea typeface="Arial"/>
              <a:cs typeface="Arial"/>
              <a:sym typeface="Arial"/>
            </a:endParaRPr>
          </a:p>
          <a:p>
            <a:pPr indent="0" lvl="0" marL="0" rtl="0" algn="l">
              <a:spcBef>
                <a:spcPts val="600"/>
              </a:spcBef>
              <a:spcAft>
                <a:spcPts val="0"/>
              </a:spcAft>
              <a:buNone/>
            </a:pPr>
            <a:r>
              <a:rPr b="1" lang="tr" sz="2400">
                <a:solidFill>
                  <a:srgbClr val="000000"/>
                </a:solidFill>
                <a:latin typeface="Arial"/>
                <a:ea typeface="Arial"/>
                <a:cs typeface="Arial"/>
                <a:sym typeface="Arial"/>
              </a:rPr>
              <a:t>Trisha Brown</a:t>
            </a:r>
            <a:endParaRPr b="1" sz="2400">
              <a:solidFill>
                <a:srgbClr val="000000"/>
              </a:solidFill>
              <a:latin typeface="Arial"/>
              <a:ea typeface="Arial"/>
              <a:cs typeface="Arial"/>
              <a:sym typeface="Arial"/>
            </a:endParaRPr>
          </a:p>
          <a:p>
            <a:pPr indent="0" lvl="0" marL="0" rtl="0" algn="l">
              <a:spcBef>
                <a:spcPts val="600"/>
              </a:spcBef>
              <a:spcAft>
                <a:spcPts val="0"/>
              </a:spcAft>
              <a:buNone/>
            </a:pPr>
            <a:r>
              <a:rPr lang="tr" sz="2400">
                <a:solidFill>
                  <a:srgbClr val="000000"/>
                </a:solidFill>
                <a:latin typeface="Arial"/>
                <a:ea typeface="Arial"/>
                <a:cs typeface="Arial"/>
                <a:sym typeface="Arial"/>
              </a:rPr>
              <a:t>Choreographer Trisha Brown was an integral figure of the American postmodern dance movement, and the influence of her works still prevails today. She bridged the worlds of art and dance, collaborating both with renowned choreographer Mikhael Baryshnikov for the Paris Opera Ballet, as well as with visual artists Robert Rauschenberg, Donald Judd, and Nancy Graves. Brownmoved to New York City in 1961, when she joined the avante-garde Judson Dance Group. She dismantled academia and musicality from her work, inspired by John Cage's radical changes to music. </a:t>
            </a:r>
            <a:endParaRPr sz="240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64" name="Google Shape;164;p28"/>
          <p:cNvSpPr txBox="1"/>
          <p:nvPr>
            <p:ph idx="1" type="body"/>
          </p:nvPr>
        </p:nvSpPr>
        <p:spPr>
          <a:xfrm>
            <a:off x="311700" y="1442800"/>
            <a:ext cx="3999900" cy="3099900"/>
          </a:xfrm>
          <a:prstGeom prst="rect">
            <a:avLst/>
          </a:prstGeom>
        </p:spPr>
        <p:txBody>
          <a:bodyPr anchorCtr="0" anchor="t" bIns="91425" lIns="91425" spcFirstLastPara="1" rIns="91425" wrap="square" tIns="91425">
            <a:noAutofit/>
          </a:bodyPr>
          <a:lstStyle/>
          <a:p>
            <a:pPr indent="0" lvl="0" marL="0" rtl="0" algn="l">
              <a:lnSpc>
                <a:spcPct val="95000"/>
              </a:lnSpc>
              <a:spcBef>
                <a:spcPts val="400"/>
              </a:spcBef>
              <a:spcAft>
                <a:spcPts val="0"/>
              </a:spcAft>
              <a:buSzPts val="852"/>
              <a:buNone/>
            </a:pPr>
            <a:r>
              <a:rPr b="1" lang="tr" sz="1695">
                <a:solidFill>
                  <a:schemeClr val="lt1"/>
                </a:solidFill>
                <a:highlight>
                  <a:schemeClr val="dk1"/>
                </a:highlight>
                <a:latin typeface="Calibri"/>
                <a:ea typeface="Calibri"/>
                <a:cs typeface="Calibri"/>
                <a:sym typeface="Calibri"/>
              </a:rPr>
              <a:t>Some featured and inspired artists</a:t>
            </a:r>
            <a:endParaRPr b="1" sz="1695">
              <a:solidFill>
                <a:schemeClr val="lt1"/>
              </a:solidFill>
              <a:highlight>
                <a:schemeClr val="dk1"/>
              </a:highlight>
              <a:latin typeface="Calibri"/>
              <a:ea typeface="Calibri"/>
              <a:cs typeface="Calibri"/>
              <a:sym typeface="Calibri"/>
            </a:endParaRPr>
          </a:p>
          <a:p>
            <a:pPr indent="0" lvl="0" marL="0" rtl="0" algn="l">
              <a:lnSpc>
                <a:spcPct val="95000"/>
              </a:lnSpc>
              <a:spcBef>
                <a:spcPts val="400"/>
              </a:spcBef>
              <a:spcAft>
                <a:spcPts val="0"/>
              </a:spcAft>
              <a:buSzPts val="852"/>
              <a:buNone/>
            </a:pPr>
            <a:r>
              <a:rPr lang="tr" sz="1495">
                <a:solidFill>
                  <a:srgbClr val="000000"/>
                </a:solidFill>
                <a:highlight>
                  <a:schemeClr val="lt1"/>
                </a:highlight>
                <a:latin typeface="Arial"/>
                <a:ea typeface="Arial"/>
                <a:cs typeface="Arial"/>
                <a:sym typeface="Arial"/>
              </a:rPr>
              <a:t>Trisha Brown</a:t>
            </a:r>
            <a:endParaRPr sz="1495">
              <a:solidFill>
                <a:srgbClr val="000000"/>
              </a:solidFill>
              <a:highlight>
                <a:schemeClr val="lt1"/>
              </a:highlight>
              <a:latin typeface="Arial"/>
              <a:ea typeface="Arial"/>
              <a:cs typeface="Arial"/>
              <a:sym typeface="Arial"/>
            </a:endParaRPr>
          </a:p>
          <a:p>
            <a:pPr indent="0" lvl="0" marL="0" rtl="0" algn="l">
              <a:lnSpc>
                <a:spcPct val="95000"/>
              </a:lnSpc>
              <a:spcBef>
                <a:spcPts val="400"/>
              </a:spcBef>
              <a:spcAft>
                <a:spcPts val="0"/>
              </a:spcAft>
              <a:buSzPts val="852"/>
              <a:buNone/>
            </a:pPr>
            <a:r>
              <a:rPr lang="tr" sz="1495">
                <a:solidFill>
                  <a:srgbClr val="000000"/>
                </a:solidFill>
                <a:highlight>
                  <a:schemeClr val="lt1"/>
                </a:highlight>
                <a:latin typeface="Arial"/>
                <a:ea typeface="Arial"/>
                <a:cs typeface="Arial"/>
                <a:sym typeface="Arial"/>
              </a:rPr>
              <a:t>In 1970 she founded the Grand Union, and then the Trisha Brown Dance Company. She made radical gestures in response to the history of dance, and practiced in unconventional spaces without any music. Her style was often referred to as "release technique." Her later works, beginning in the '80s, incorporated a more aesthetic element, as in </a:t>
            </a:r>
            <a:r>
              <a:rPr i="1" lang="tr" sz="1495">
                <a:solidFill>
                  <a:srgbClr val="000000"/>
                </a:solidFill>
                <a:highlight>
                  <a:schemeClr val="lt1"/>
                </a:highlight>
                <a:latin typeface="Arial"/>
                <a:ea typeface="Arial"/>
                <a:cs typeface="Arial"/>
                <a:sym typeface="Arial"/>
              </a:rPr>
              <a:t>Set and Resent, Newark</a:t>
            </a:r>
            <a:r>
              <a:rPr lang="tr" sz="1495">
                <a:solidFill>
                  <a:srgbClr val="000000"/>
                </a:solidFill>
                <a:highlight>
                  <a:schemeClr val="lt1"/>
                </a:highlight>
                <a:latin typeface="Arial"/>
                <a:ea typeface="Arial"/>
                <a:cs typeface="Arial"/>
                <a:sym typeface="Arial"/>
              </a:rPr>
              <a:t>, and </a:t>
            </a:r>
            <a:r>
              <a:rPr i="1" lang="tr" sz="1495">
                <a:solidFill>
                  <a:srgbClr val="000000"/>
                </a:solidFill>
                <a:highlight>
                  <a:schemeClr val="lt1"/>
                </a:highlight>
                <a:latin typeface="Arial"/>
                <a:ea typeface="Arial"/>
                <a:cs typeface="Arial"/>
                <a:sym typeface="Arial"/>
              </a:rPr>
              <a:t>Astral Convertible</a:t>
            </a:r>
            <a:r>
              <a:rPr lang="tr" sz="1495">
                <a:solidFill>
                  <a:srgbClr val="000000"/>
                </a:solidFill>
                <a:highlight>
                  <a:schemeClr val="lt1"/>
                </a:highlight>
                <a:latin typeface="Arial"/>
                <a:ea typeface="Arial"/>
                <a:cs typeface="Arial"/>
                <a:sym typeface="Arial"/>
              </a:rPr>
              <a:t>. Her work continually challenged the norms of dance, and made an event out of simple, ritual actions. </a:t>
            </a:r>
            <a:endParaRPr sz="1495">
              <a:solidFill>
                <a:srgbClr val="000000"/>
              </a:solidFill>
              <a:highlight>
                <a:schemeClr val="lt1"/>
              </a:highlight>
              <a:latin typeface="Arial"/>
              <a:ea typeface="Arial"/>
              <a:cs typeface="Arial"/>
              <a:sym typeface="Arial"/>
            </a:endParaRPr>
          </a:p>
          <a:p>
            <a:pPr indent="0" lvl="0" marL="0" rtl="0" algn="l">
              <a:lnSpc>
                <a:spcPct val="95000"/>
              </a:lnSpc>
              <a:spcBef>
                <a:spcPts val="0"/>
              </a:spcBef>
              <a:spcAft>
                <a:spcPts val="1200"/>
              </a:spcAft>
              <a:buSzPts val="852"/>
              <a:buNone/>
            </a:pPr>
            <a:r>
              <a:t/>
            </a:r>
            <a:endParaRPr sz="1085"/>
          </a:p>
        </p:txBody>
      </p:sp>
      <p:pic>
        <p:nvPicPr>
          <p:cNvPr id="165" name="Google Shape;165;p28"/>
          <p:cNvPicPr preferRelativeResize="0"/>
          <p:nvPr/>
        </p:nvPicPr>
        <p:blipFill>
          <a:blip r:embed="rId3">
            <a:alphaModFix/>
          </a:blip>
          <a:stretch>
            <a:fillRect/>
          </a:stretch>
        </p:blipFill>
        <p:spPr>
          <a:xfrm>
            <a:off x="5478150" y="1105997"/>
            <a:ext cx="2808825" cy="3511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71" name="Google Shape;171;p29"/>
          <p:cNvSpPr txBox="1"/>
          <p:nvPr>
            <p:ph idx="1" type="body"/>
          </p:nvPr>
        </p:nvSpPr>
        <p:spPr>
          <a:xfrm>
            <a:off x="311700" y="1444025"/>
            <a:ext cx="8520600" cy="3099900"/>
          </a:xfrm>
          <a:prstGeom prst="rect">
            <a:avLst/>
          </a:prstGeom>
        </p:spPr>
        <p:txBody>
          <a:bodyPr anchorCtr="0" anchor="t" bIns="91425" lIns="91425" spcFirstLastPara="1" rIns="91425" wrap="square" tIns="91425">
            <a:normAutofit/>
          </a:bodyPr>
          <a:lstStyle/>
          <a:p>
            <a:pPr indent="0" lvl="0" marL="0" rtl="0" algn="l">
              <a:lnSpc>
                <a:spcPct val="95000"/>
              </a:lnSpc>
              <a:spcBef>
                <a:spcPts val="400"/>
              </a:spcBef>
              <a:spcAft>
                <a:spcPts val="0"/>
              </a:spcAft>
              <a:buClr>
                <a:srgbClr val="000000"/>
              </a:buClr>
              <a:buSzPts val="852"/>
              <a:buFont typeface="Arial"/>
              <a:buNone/>
            </a:pPr>
            <a:r>
              <a:rPr lang="tr" sz="1695">
                <a:solidFill>
                  <a:srgbClr val="000000"/>
                </a:solidFill>
                <a:highlight>
                  <a:schemeClr val="lt1"/>
                </a:highlight>
                <a:latin typeface="Arial"/>
                <a:ea typeface="Arial"/>
                <a:cs typeface="Arial"/>
                <a:sym typeface="Arial"/>
              </a:rPr>
              <a:t>Trisha Brown video(s)</a:t>
            </a:r>
            <a:endParaRPr b="1" sz="2600">
              <a:solidFill>
                <a:srgbClr val="FFFFFF"/>
              </a:solidFill>
              <a:highlight>
                <a:schemeClr val="dk1"/>
              </a:highlight>
              <a:latin typeface="Arial"/>
              <a:ea typeface="Arial"/>
              <a:cs typeface="Arial"/>
              <a:sym typeface="Arial"/>
            </a:endParaRPr>
          </a:p>
          <a:p>
            <a:pPr indent="0" lvl="0" marL="0" rtl="0" algn="l">
              <a:spcBef>
                <a:spcPts val="600"/>
              </a:spcBef>
              <a:spcAft>
                <a:spcPts val="0"/>
              </a:spcAft>
              <a:buNone/>
            </a:pPr>
            <a:r>
              <a:t/>
            </a:r>
            <a:endParaRPr b="1" sz="2400">
              <a:solidFill>
                <a:srgbClr val="FFFFFF"/>
              </a:solidFill>
              <a:highlight>
                <a:schemeClr val="dk1"/>
              </a:highlight>
              <a:latin typeface="Arial"/>
              <a:ea typeface="Arial"/>
              <a:cs typeface="Arial"/>
              <a:sym typeface="Arial"/>
            </a:endParaRPr>
          </a:p>
          <a:p>
            <a:pPr indent="0" lvl="0" marL="0" rtl="0" algn="l">
              <a:spcBef>
                <a:spcPts val="600"/>
              </a:spcBef>
              <a:spcAft>
                <a:spcPts val="0"/>
              </a:spcAft>
              <a:buNone/>
            </a:pPr>
            <a:r>
              <a:rPr b="1" lang="tr" sz="2400" u="sng">
                <a:solidFill>
                  <a:schemeClr val="hlink"/>
                </a:solidFill>
                <a:highlight>
                  <a:schemeClr val="lt1"/>
                </a:highlight>
                <a:latin typeface="Arial"/>
                <a:ea typeface="Arial"/>
                <a:cs typeface="Arial"/>
                <a:sym typeface="Arial"/>
                <a:hlinkClick r:id="rId3"/>
              </a:rPr>
              <a:t>https://www.youtube.com/watch?v=3FALHd5Viz4&amp;t=3s</a:t>
            </a:r>
            <a:endParaRPr b="1"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t/>
            </a:r>
            <a:endParaRPr b="1"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rPr b="1" lang="tr" sz="2400" u="sng">
                <a:solidFill>
                  <a:schemeClr val="hlink"/>
                </a:solidFill>
                <a:highlight>
                  <a:schemeClr val="lt1"/>
                </a:highlight>
                <a:latin typeface="Arial"/>
                <a:ea typeface="Arial"/>
                <a:cs typeface="Arial"/>
                <a:sym typeface="Arial"/>
                <a:hlinkClick r:id="rId4"/>
              </a:rPr>
              <a:t>https://www.youtube.com/watch?v=86I6icDKH3M&amp;t=185s</a:t>
            </a:r>
            <a:endParaRPr b="1"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t/>
            </a:r>
            <a:endParaRPr b="1" sz="2400">
              <a:solidFill>
                <a:srgbClr val="000000"/>
              </a:solidFill>
              <a:highlight>
                <a:schemeClr val="lt1"/>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77" name="Google Shape;177;p30"/>
          <p:cNvSpPr txBox="1"/>
          <p:nvPr>
            <p:ph idx="1" type="body"/>
          </p:nvPr>
        </p:nvSpPr>
        <p:spPr>
          <a:xfrm>
            <a:off x="311700" y="1444025"/>
            <a:ext cx="8520600" cy="3099900"/>
          </a:xfrm>
          <a:prstGeom prst="rect">
            <a:avLst/>
          </a:prstGeom>
        </p:spPr>
        <p:txBody>
          <a:bodyPr anchorCtr="0" anchor="t" bIns="91425" lIns="91425" spcFirstLastPara="1" rIns="91425" wrap="square" tIns="91425">
            <a:normAutofit/>
          </a:bodyPr>
          <a:lstStyle/>
          <a:p>
            <a:pPr indent="0" lvl="0" marL="0" rtl="0" algn="l">
              <a:spcBef>
                <a:spcPts val="600"/>
              </a:spcBef>
              <a:spcAft>
                <a:spcPts val="0"/>
              </a:spcAft>
              <a:buNone/>
            </a:pPr>
            <a:r>
              <a:rPr b="1" lang="tr" sz="2400">
                <a:solidFill>
                  <a:srgbClr val="FFFFFF"/>
                </a:solidFill>
                <a:highlight>
                  <a:schemeClr val="dk1"/>
                </a:highlight>
                <a:latin typeface="Arial"/>
                <a:ea typeface="Arial"/>
                <a:cs typeface="Arial"/>
                <a:sym typeface="Arial"/>
              </a:rPr>
              <a:t>Some featured and inspired artists</a:t>
            </a:r>
            <a:endParaRPr b="1" sz="2400">
              <a:solidFill>
                <a:srgbClr val="FFFFFF"/>
              </a:solidFill>
              <a:highlight>
                <a:schemeClr val="dk1"/>
              </a:highlight>
              <a:latin typeface="Arial"/>
              <a:ea typeface="Arial"/>
              <a:cs typeface="Arial"/>
              <a:sym typeface="Arial"/>
            </a:endParaRPr>
          </a:p>
          <a:p>
            <a:pPr indent="0" lvl="0" marL="0" rtl="0" algn="l">
              <a:spcBef>
                <a:spcPts val="600"/>
              </a:spcBef>
              <a:spcAft>
                <a:spcPts val="0"/>
              </a:spcAft>
              <a:buNone/>
            </a:pPr>
            <a:r>
              <a:t/>
            </a:r>
            <a:endParaRPr sz="2400">
              <a:solidFill>
                <a:srgbClr val="000000"/>
              </a:solidFill>
              <a:latin typeface="Arial"/>
              <a:ea typeface="Arial"/>
              <a:cs typeface="Arial"/>
              <a:sym typeface="Arial"/>
            </a:endParaRPr>
          </a:p>
        </p:txBody>
      </p:sp>
      <p:pic>
        <p:nvPicPr>
          <p:cNvPr id="178" name="Google Shape;178;p30"/>
          <p:cNvPicPr preferRelativeResize="0"/>
          <p:nvPr/>
        </p:nvPicPr>
        <p:blipFill>
          <a:blip r:embed="rId3">
            <a:alphaModFix/>
          </a:blip>
          <a:stretch>
            <a:fillRect/>
          </a:stretch>
        </p:blipFill>
        <p:spPr>
          <a:xfrm>
            <a:off x="462100" y="2071775"/>
            <a:ext cx="3553525" cy="2857950"/>
          </a:xfrm>
          <a:prstGeom prst="rect">
            <a:avLst/>
          </a:prstGeom>
          <a:noFill/>
          <a:ln>
            <a:noFill/>
          </a:ln>
        </p:spPr>
      </p:pic>
      <p:pic>
        <p:nvPicPr>
          <p:cNvPr id="179" name="Google Shape;179;p30"/>
          <p:cNvPicPr preferRelativeResize="0"/>
          <p:nvPr/>
        </p:nvPicPr>
        <p:blipFill>
          <a:blip r:embed="rId4">
            <a:alphaModFix/>
          </a:blip>
          <a:stretch>
            <a:fillRect/>
          </a:stretch>
        </p:blipFill>
        <p:spPr>
          <a:xfrm>
            <a:off x="4771700" y="2071775"/>
            <a:ext cx="3742582" cy="2857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85" name="Google Shape;185;p31"/>
          <p:cNvSpPr txBox="1"/>
          <p:nvPr>
            <p:ph idx="1" type="body"/>
          </p:nvPr>
        </p:nvSpPr>
        <p:spPr>
          <a:xfrm>
            <a:off x="311700" y="1318750"/>
            <a:ext cx="4323600" cy="3899100"/>
          </a:xfrm>
          <a:prstGeom prst="rect">
            <a:avLst/>
          </a:prstGeom>
        </p:spPr>
        <p:txBody>
          <a:bodyPr anchorCtr="0" anchor="t" bIns="91425" lIns="91425" spcFirstLastPara="1" rIns="91425" wrap="square" tIns="91425">
            <a:noAutofit/>
          </a:bodyPr>
          <a:lstStyle/>
          <a:p>
            <a:pPr indent="0" lvl="0" marL="0" rtl="0" algn="l">
              <a:lnSpc>
                <a:spcPct val="95000"/>
              </a:lnSpc>
              <a:spcBef>
                <a:spcPts val="400"/>
              </a:spcBef>
              <a:spcAft>
                <a:spcPts val="0"/>
              </a:spcAft>
              <a:buSzPts val="852"/>
              <a:buNone/>
            </a:pPr>
            <a:r>
              <a:rPr b="1" lang="tr" sz="1695">
                <a:solidFill>
                  <a:schemeClr val="lt1"/>
                </a:solidFill>
                <a:highlight>
                  <a:schemeClr val="dk1"/>
                </a:highlight>
                <a:latin typeface="Calibri"/>
                <a:ea typeface="Calibri"/>
                <a:cs typeface="Calibri"/>
                <a:sym typeface="Calibri"/>
              </a:rPr>
              <a:t>S</a:t>
            </a:r>
            <a:r>
              <a:rPr b="1" lang="tr" sz="1695">
                <a:solidFill>
                  <a:schemeClr val="lt1"/>
                </a:solidFill>
                <a:highlight>
                  <a:schemeClr val="dk1"/>
                </a:highlight>
                <a:latin typeface="Calibri"/>
                <a:ea typeface="Calibri"/>
                <a:cs typeface="Calibri"/>
                <a:sym typeface="Calibri"/>
              </a:rPr>
              <a:t>ome featured and inspired artists</a:t>
            </a:r>
            <a:endParaRPr b="1" sz="1695">
              <a:solidFill>
                <a:schemeClr val="lt1"/>
              </a:solidFill>
              <a:highlight>
                <a:schemeClr val="dk1"/>
              </a:highlight>
              <a:latin typeface="Calibri"/>
              <a:ea typeface="Calibri"/>
              <a:cs typeface="Calibri"/>
              <a:sym typeface="Calibri"/>
            </a:endParaRPr>
          </a:p>
          <a:p>
            <a:pPr indent="0" lvl="0" marL="0" rtl="0" algn="l">
              <a:spcBef>
                <a:spcPts val="400"/>
              </a:spcBef>
              <a:spcAft>
                <a:spcPts val="0"/>
              </a:spcAft>
              <a:buNone/>
            </a:pPr>
            <a:r>
              <a:rPr b="1" lang="tr">
                <a:solidFill>
                  <a:srgbClr val="000000"/>
                </a:solidFill>
                <a:latin typeface="Arial"/>
                <a:ea typeface="Arial"/>
                <a:cs typeface="Arial"/>
                <a:sym typeface="Arial"/>
              </a:rPr>
              <a:t>Klaus Obermaier</a:t>
            </a:r>
            <a:endParaRPr b="1">
              <a:solidFill>
                <a:srgbClr val="000000"/>
              </a:solidFill>
              <a:latin typeface="Arial"/>
              <a:ea typeface="Arial"/>
              <a:cs typeface="Arial"/>
              <a:sym typeface="Arial"/>
            </a:endParaRPr>
          </a:p>
          <a:p>
            <a:pPr indent="0" lvl="0" marL="0" rtl="0" algn="l">
              <a:spcBef>
                <a:spcPts val="400"/>
              </a:spcBef>
              <a:spcAft>
                <a:spcPts val="0"/>
              </a:spcAft>
              <a:buNone/>
            </a:pPr>
            <a:r>
              <a:rPr lang="tr" sz="1300">
                <a:solidFill>
                  <a:srgbClr val="000000"/>
                </a:solidFill>
                <a:latin typeface="Arial"/>
                <a:ea typeface="Arial"/>
                <a:cs typeface="Arial"/>
                <a:sym typeface="Arial"/>
              </a:rPr>
              <a:t>Since more than two decades media-artist, director, choreographer and composer Klaus Obermaier creates innovative works with new media in performing arts, music and installations, highly acclaimed by critics and audience.</a:t>
            </a:r>
            <a:endParaRPr sz="1300">
              <a:solidFill>
                <a:srgbClr val="000000"/>
              </a:solidFill>
              <a:latin typeface="Arial"/>
              <a:ea typeface="Arial"/>
              <a:cs typeface="Arial"/>
              <a:sym typeface="Arial"/>
            </a:endParaRPr>
          </a:p>
          <a:p>
            <a:pPr indent="0" lvl="0" marL="0" rtl="0" algn="l">
              <a:spcBef>
                <a:spcPts val="400"/>
              </a:spcBef>
              <a:spcAft>
                <a:spcPts val="0"/>
              </a:spcAft>
              <a:buNone/>
            </a:pPr>
            <a:r>
              <a:rPr lang="tr" sz="1300">
                <a:solidFill>
                  <a:srgbClr val="000000"/>
                </a:solidFill>
                <a:latin typeface="Arial"/>
                <a:ea typeface="Arial"/>
                <a:cs typeface="Arial"/>
                <a:sym typeface="Arial"/>
              </a:rPr>
              <a:t>His inter-media performances and artworks are shown at festivals and theaters throughout Europe, Asia, North and South America and Australia.</a:t>
            </a:r>
            <a:endParaRPr sz="1300">
              <a:solidFill>
                <a:srgbClr val="000000"/>
              </a:solidFill>
              <a:latin typeface="Arial"/>
              <a:ea typeface="Arial"/>
              <a:cs typeface="Arial"/>
              <a:sym typeface="Arial"/>
            </a:endParaRPr>
          </a:p>
          <a:p>
            <a:pPr indent="0" lvl="0" marL="0" rtl="0" algn="l">
              <a:spcBef>
                <a:spcPts val="400"/>
              </a:spcBef>
              <a:spcAft>
                <a:spcPts val="0"/>
              </a:spcAft>
              <a:buNone/>
            </a:pPr>
            <a:r>
              <a:rPr lang="tr" sz="1300">
                <a:solidFill>
                  <a:srgbClr val="000000"/>
                </a:solidFill>
                <a:latin typeface="Arial"/>
                <a:ea typeface="Arial"/>
                <a:cs typeface="Arial"/>
                <a:sym typeface="Arial"/>
              </a:rPr>
              <a:t>Many of his projects, such as D.A.V.E, APPARITION, LE SACRE DU PRINTEMPS, DANCING HOUSE or EGO, are considered groundbreaking and genre-defining for the development of new artistic forms of human interacti</a:t>
            </a:r>
            <a:r>
              <a:rPr lang="tr">
                <a:solidFill>
                  <a:srgbClr val="000000"/>
                </a:solidFill>
                <a:latin typeface="Arial"/>
                <a:ea typeface="Arial"/>
                <a:cs typeface="Arial"/>
                <a:sym typeface="Arial"/>
              </a:rPr>
              <a:t>on with digital systems</a:t>
            </a:r>
            <a:r>
              <a:rPr lang="tr"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indent="0" lvl="0" marL="0" rtl="0" algn="l">
              <a:lnSpc>
                <a:spcPct val="95000"/>
              </a:lnSpc>
              <a:spcBef>
                <a:spcPts val="0"/>
              </a:spcBef>
              <a:spcAft>
                <a:spcPts val="1200"/>
              </a:spcAft>
              <a:buSzPts val="852"/>
              <a:buNone/>
            </a:pPr>
            <a:r>
              <a:t/>
            </a:r>
            <a:endParaRPr sz="1495">
              <a:solidFill>
                <a:srgbClr val="000000"/>
              </a:solidFill>
              <a:highlight>
                <a:schemeClr val="lt1"/>
              </a:highlight>
              <a:latin typeface="Arial"/>
              <a:ea typeface="Arial"/>
              <a:cs typeface="Arial"/>
              <a:sym typeface="Arial"/>
            </a:endParaRPr>
          </a:p>
        </p:txBody>
      </p:sp>
      <p:pic>
        <p:nvPicPr>
          <p:cNvPr id="186" name="Google Shape;186;p31"/>
          <p:cNvPicPr preferRelativeResize="0"/>
          <p:nvPr/>
        </p:nvPicPr>
        <p:blipFill>
          <a:blip r:embed="rId3">
            <a:alphaModFix/>
          </a:blip>
          <a:stretch>
            <a:fillRect/>
          </a:stretch>
        </p:blipFill>
        <p:spPr>
          <a:xfrm>
            <a:off x="5233900" y="960925"/>
            <a:ext cx="3433112" cy="373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rgbClr val="FFFFFF"/>
                </a:solidFill>
                <a:highlight>
                  <a:schemeClr val="dk1"/>
                </a:highlight>
                <a:latin typeface="Arial"/>
                <a:ea typeface="Arial"/>
                <a:cs typeface="Arial"/>
                <a:sym typeface="Arial"/>
              </a:rPr>
              <a:t>Performance Art </a:t>
            </a:r>
            <a:endParaRPr>
              <a:highlight>
                <a:schemeClr val="dk1"/>
              </a:highlight>
            </a:endParaRPr>
          </a:p>
        </p:txBody>
      </p:sp>
      <p:sp>
        <p:nvSpPr>
          <p:cNvPr id="69" name="Google Shape;69;p1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just">
              <a:spcBef>
                <a:spcPts val="500"/>
              </a:spcBef>
              <a:spcAft>
                <a:spcPts val="0"/>
              </a:spcAft>
              <a:buNone/>
            </a:pPr>
            <a:r>
              <a:rPr lang="tr" sz="2000">
                <a:solidFill>
                  <a:srgbClr val="000000"/>
                </a:solidFill>
                <a:latin typeface="Arial"/>
                <a:ea typeface="Arial"/>
                <a:cs typeface="Arial"/>
                <a:sym typeface="Arial"/>
              </a:rPr>
              <a:t>Performance art is an artwork or art exhibition created through actions executed by the artist or other participants. It may be live, through documentation, spontaneously or written, presented to a public in a Fine Arts context, traditionally interdisciplinary. Also known as artistic action, it has been developed through the years as a genre of its own in which art is presented live. It had an important and fundamental role in 20th century avant garde art.</a:t>
            </a:r>
            <a:endParaRPr sz="20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92" name="Google Shape;192;p32"/>
          <p:cNvSpPr txBox="1"/>
          <p:nvPr>
            <p:ph idx="1" type="body"/>
          </p:nvPr>
        </p:nvSpPr>
        <p:spPr>
          <a:xfrm>
            <a:off x="311700" y="1444025"/>
            <a:ext cx="8520600" cy="3099900"/>
          </a:xfrm>
          <a:prstGeom prst="rect">
            <a:avLst/>
          </a:prstGeom>
        </p:spPr>
        <p:txBody>
          <a:bodyPr anchorCtr="0" anchor="t" bIns="91425" lIns="91425" spcFirstLastPara="1" rIns="91425" wrap="square" tIns="91425">
            <a:normAutofit/>
          </a:bodyPr>
          <a:lstStyle/>
          <a:p>
            <a:pPr indent="0" lvl="0" marL="0" rtl="0" algn="l">
              <a:spcBef>
                <a:spcPts val="800"/>
              </a:spcBef>
              <a:spcAft>
                <a:spcPts val="0"/>
              </a:spcAft>
              <a:buNone/>
            </a:pPr>
            <a:r>
              <a:rPr b="1" lang="tr" sz="2700">
                <a:solidFill>
                  <a:srgbClr val="000000"/>
                </a:solidFill>
                <a:latin typeface="Calibri"/>
                <a:ea typeface="Calibri"/>
                <a:cs typeface="Calibri"/>
                <a:sym typeface="Calibri"/>
              </a:rPr>
              <a:t>Some featured and inspired artists</a:t>
            </a:r>
            <a:endParaRPr b="1" sz="2700">
              <a:solidFill>
                <a:srgbClr val="000000"/>
              </a:solidFill>
              <a:latin typeface="Calibri"/>
              <a:ea typeface="Calibri"/>
              <a:cs typeface="Calibri"/>
              <a:sym typeface="Calibri"/>
            </a:endParaRPr>
          </a:p>
          <a:p>
            <a:pPr indent="0" lvl="0" marL="0" rtl="0" algn="l">
              <a:spcBef>
                <a:spcPts val="400"/>
              </a:spcBef>
              <a:spcAft>
                <a:spcPts val="0"/>
              </a:spcAft>
              <a:buNone/>
            </a:pPr>
            <a:r>
              <a:rPr b="1" lang="tr">
                <a:solidFill>
                  <a:srgbClr val="000000"/>
                </a:solidFill>
                <a:latin typeface="Calibri"/>
                <a:ea typeface="Calibri"/>
                <a:cs typeface="Calibri"/>
                <a:sym typeface="Calibri"/>
              </a:rPr>
              <a:t>Klaus Obermaier</a:t>
            </a:r>
            <a:endParaRPr b="1">
              <a:solidFill>
                <a:srgbClr val="000000"/>
              </a:solidFill>
              <a:latin typeface="Calibri"/>
              <a:ea typeface="Calibri"/>
              <a:cs typeface="Calibri"/>
              <a:sym typeface="Calibri"/>
            </a:endParaRPr>
          </a:p>
          <a:p>
            <a:pPr indent="0" lvl="0" marL="0" rtl="0" algn="l">
              <a:spcBef>
                <a:spcPts val="600"/>
              </a:spcBef>
              <a:spcAft>
                <a:spcPts val="0"/>
              </a:spcAft>
              <a:buNone/>
            </a:pPr>
            <a:r>
              <a:t/>
            </a:r>
            <a:endParaRPr b="1" sz="1695">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t/>
            </a:r>
            <a:endParaRPr b="1" sz="2400">
              <a:solidFill>
                <a:srgbClr val="000000"/>
              </a:solidFill>
              <a:highlight>
                <a:schemeClr val="lt1"/>
              </a:highlight>
              <a:latin typeface="Arial"/>
              <a:ea typeface="Arial"/>
              <a:cs typeface="Arial"/>
              <a:sym typeface="Arial"/>
            </a:endParaRPr>
          </a:p>
        </p:txBody>
      </p:sp>
      <p:pic>
        <p:nvPicPr>
          <p:cNvPr id="193" name="Google Shape;193;p32"/>
          <p:cNvPicPr preferRelativeResize="0"/>
          <p:nvPr/>
        </p:nvPicPr>
        <p:blipFill>
          <a:blip r:embed="rId3">
            <a:alphaModFix/>
          </a:blip>
          <a:stretch>
            <a:fillRect/>
          </a:stretch>
        </p:blipFill>
        <p:spPr>
          <a:xfrm>
            <a:off x="2082200" y="2359050"/>
            <a:ext cx="4709700" cy="2629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Calibri"/>
                <a:ea typeface="Calibri"/>
                <a:cs typeface="Calibri"/>
                <a:sym typeface="Calibri"/>
              </a:rPr>
              <a:t>Performance Art </a:t>
            </a:r>
            <a:endParaRPr>
              <a:solidFill>
                <a:schemeClr val="lt1"/>
              </a:solidFill>
              <a:highlight>
                <a:schemeClr val="dk1"/>
              </a:highlight>
            </a:endParaRPr>
          </a:p>
        </p:txBody>
      </p:sp>
      <p:sp>
        <p:nvSpPr>
          <p:cNvPr id="199" name="Google Shape;199;p33"/>
          <p:cNvSpPr txBox="1"/>
          <p:nvPr>
            <p:ph idx="1" type="body"/>
          </p:nvPr>
        </p:nvSpPr>
        <p:spPr>
          <a:xfrm>
            <a:off x="311700" y="1444025"/>
            <a:ext cx="8520600" cy="3099900"/>
          </a:xfrm>
          <a:prstGeom prst="rect">
            <a:avLst/>
          </a:prstGeom>
        </p:spPr>
        <p:txBody>
          <a:bodyPr anchorCtr="0" anchor="t" bIns="91425" lIns="91425" spcFirstLastPara="1" rIns="91425" wrap="square" tIns="91425">
            <a:normAutofit lnSpcReduction="20000"/>
          </a:bodyPr>
          <a:lstStyle/>
          <a:p>
            <a:pPr indent="0" lvl="0" marL="0" rtl="0" algn="l">
              <a:lnSpc>
                <a:spcPct val="95000"/>
              </a:lnSpc>
              <a:spcBef>
                <a:spcPts val="400"/>
              </a:spcBef>
              <a:spcAft>
                <a:spcPts val="0"/>
              </a:spcAft>
              <a:buClr>
                <a:srgbClr val="000000"/>
              </a:buClr>
              <a:buSzPts val="852"/>
              <a:buFont typeface="Arial"/>
              <a:buNone/>
            </a:pPr>
            <a:r>
              <a:rPr lang="tr" sz="1695">
                <a:solidFill>
                  <a:srgbClr val="000000"/>
                </a:solidFill>
                <a:highlight>
                  <a:schemeClr val="lt1"/>
                </a:highlight>
                <a:latin typeface="Arial"/>
                <a:ea typeface="Arial"/>
                <a:cs typeface="Arial"/>
                <a:sym typeface="Arial"/>
              </a:rPr>
              <a:t>Klaus Obermaier</a:t>
            </a:r>
            <a:r>
              <a:rPr lang="tr" sz="1695">
                <a:solidFill>
                  <a:srgbClr val="000000"/>
                </a:solidFill>
                <a:highlight>
                  <a:schemeClr val="lt1"/>
                </a:highlight>
                <a:latin typeface="Arial"/>
                <a:ea typeface="Arial"/>
                <a:cs typeface="Arial"/>
                <a:sym typeface="Arial"/>
              </a:rPr>
              <a:t> video(s)</a:t>
            </a:r>
            <a:endParaRPr b="1" sz="2600">
              <a:solidFill>
                <a:srgbClr val="FFFFFF"/>
              </a:solidFill>
              <a:highlight>
                <a:schemeClr val="dk1"/>
              </a:highlight>
              <a:latin typeface="Arial"/>
              <a:ea typeface="Arial"/>
              <a:cs typeface="Arial"/>
              <a:sym typeface="Arial"/>
            </a:endParaRPr>
          </a:p>
          <a:p>
            <a:pPr indent="0" lvl="0" marL="0" rtl="0" algn="l">
              <a:spcBef>
                <a:spcPts val="600"/>
              </a:spcBef>
              <a:spcAft>
                <a:spcPts val="0"/>
              </a:spcAft>
              <a:buNone/>
            </a:pPr>
            <a:r>
              <a:t/>
            </a:r>
            <a:endParaRPr b="1" sz="2400">
              <a:solidFill>
                <a:srgbClr val="FFFFFF"/>
              </a:solidFill>
              <a:highlight>
                <a:schemeClr val="dk1"/>
              </a:highlight>
              <a:latin typeface="Arial"/>
              <a:ea typeface="Arial"/>
              <a:cs typeface="Arial"/>
              <a:sym typeface="Arial"/>
            </a:endParaRPr>
          </a:p>
          <a:p>
            <a:pPr indent="0" lvl="0" marL="0" rtl="0" algn="l">
              <a:spcBef>
                <a:spcPts val="600"/>
              </a:spcBef>
              <a:spcAft>
                <a:spcPts val="0"/>
              </a:spcAft>
              <a:buNone/>
            </a:pPr>
            <a:r>
              <a:rPr b="1" lang="tr" sz="2400" u="sng">
                <a:solidFill>
                  <a:schemeClr val="hlink"/>
                </a:solidFill>
                <a:highlight>
                  <a:schemeClr val="lt1"/>
                </a:highlight>
                <a:latin typeface="Arial"/>
                <a:ea typeface="Arial"/>
                <a:cs typeface="Arial"/>
                <a:sym typeface="Arial"/>
                <a:hlinkClick r:id="rId3"/>
              </a:rPr>
              <a:t>https://www.youtube.com/watch?v=-wVq41Bi2yE&amp;t=10s</a:t>
            </a:r>
            <a:endParaRPr b="1"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t/>
            </a:r>
            <a:endParaRPr b="1"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rPr b="1" lang="tr" sz="2400" u="sng">
                <a:solidFill>
                  <a:schemeClr val="hlink"/>
                </a:solidFill>
                <a:highlight>
                  <a:schemeClr val="lt1"/>
                </a:highlight>
                <a:latin typeface="Arial"/>
                <a:ea typeface="Arial"/>
                <a:cs typeface="Arial"/>
                <a:sym typeface="Arial"/>
                <a:hlinkClick r:id="rId4"/>
              </a:rPr>
              <a:t>https://www.youtube.com/watch?v=DhPtrpSIHXU&amp;t=34s</a:t>
            </a:r>
            <a:endParaRPr b="1"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t/>
            </a:r>
            <a:endParaRPr sz="2400">
              <a:solidFill>
                <a:srgbClr val="000000"/>
              </a:solidFill>
              <a:highlight>
                <a:schemeClr val="lt1"/>
              </a:highlight>
              <a:latin typeface="Arial"/>
              <a:ea typeface="Arial"/>
              <a:cs typeface="Arial"/>
              <a:sym typeface="Arial"/>
            </a:endParaRPr>
          </a:p>
          <a:p>
            <a:pPr indent="0" lvl="0" marL="0" rtl="0" algn="l">
              <a:spcBef>
                <a:spcPts val="600"/>
              </a:spcBef>
              <a:spcAft>
                <a:spcPts val="0"/>
              </a:spcAft>
              <a:buNone/>
            </a:pPr>
            <a:r>
              <a:t/>
            </a:r>
            <a:endParaRPr b="1" sz="2400">
              <a:solidFill>
                <a:srgbClr val="000000"/>
              </a:solidFill>
              <a:highlight>
                <a:schemeClr val="lt1"/>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rgbClr val="FFFFFF"/>
                </a:solidFill>
                <a:highlight>
                  <a:schemeClr val="dk1"/>
                </a:highlight>
                <a:latin typeface="Calibri"/>
                <a:ea typeface="Calibri"/>
                <a:cs typeface="Calibri"/>
                <a:sym typeface="Calibri"/>
              </a:rPr>
              <a:t>Media Art and Dance</a:t>
            </a:r>
            <a:endParaRPr>
              <a:solidFill>
                <a:schemeClr val="lt1"/>
              </a:solidFill>
              <a:highlight>
                <a:schemeClr val="dk1"/>
              </a:highlight>
            </a:endParaRPr>
          </a:p>
        </p:txBody>
      </p:sp>
      <p:sp>
        <p:nvSpPr>
          <p:cNvPr id="205" name="Google Shape;205;p34"/>
          <p:cNvSpPr txBox="1"/>
          <p:nvPr>
            <p:ph idx="1" type="body"/>
          </p:nvPr>
        </p:nvSpPr>
        <p:spPr>
          <a:xfrm>
            <a:off x="311700" y="1468825"/>
            <a:ext cx="3999900" cy="3099900"/>
          </a:xfrm>
          <a:prstGeom prst="rect">
            <a:avLst/>
          </a:prstGeom>
        </p:spPr>
        <p:txBody>
          <a:bodyPr anchorCtr="0" anchor="t" bIns="91425" lIns="91425" spcFirstLastPara="1" rIns="91425" wrap="square" tIns="91425">
            <a:normAutofit fontScale="92500" lnSpcReduction="20000"/>
          </a:bodyPr>
          <a:lstStyle/>
          <a:p>
            <a:pPr indent="0" lvl="0" marL="0" rtl="0" algn="l">
              <a:spcBef>
                <a:spcPts val="500"/>
              </a:spcBef>
              <a:spcAft>
                <a:spcPts val="0"/>
              </a:spcAft>
              <a:buNone/>
            </a:pPr>
            <a:r>
              <a:rPr lang="tr" sz="2000">
                <a:solidFill>
                  <a:srgbClr val="000000"/>
                </a:solidFill>
                <a:highlight>
                  <a:schemeClr val="lt1"/>
                </a:highlight>
                <a:latin typeface="Arial"/>
                <a:ea typeface="Arial"/>
                <a:cs typeface="Arial"/>
                <a:sym typeface="Arial"/>
              </a:rPr>
              <a:t>The main purpose of the realization of this project is what kind of harmony is achieved between media art and performing arts. Especially in the field of dance, the use of media art in the stage platform is increasing today. T</a:t>
            </a:r>
            <a:r>
              <a:rPr lang="tr" sz="2000">
                <a:solidFill>
                  <a:srgbClr val="434343"/>
                </a:solidFill>
                <a:highlight>
                  <a:schemeClr val="lt1"/>
                </a:highlight>
                <a:latin typeface="Arial"/>
                <a:ea typeface="Arial"/>
                <a:cs typeface="Arial"/>
                <a:sym typeface="Arial"/>
              </a:rPr>
              <a:t>echnological tools of media art stand o</a:t>
            </a:r>
            <a:r>
              <a:rPr lang="tr" sz="2000">
                <a:solidFill>
                  <a:srgbClr val="434343"/>
                </a:solidFill>
                <a:latin typeface="Arial"/>
                <a:ea typeface="Arial"/>
                <a:cs typeface="Arial"/>
                <a:sym typeface="Arial"/>
              </a:rPr>
              <a:t>ut in the background and on the stage.</a:t>
            </a:r>
            <a:endParaRPr sz="2000">
              <a:solidFill>
                <a:srgbClr val="434343"/>
              </a:solidFill>
              <a:latin typeface="Arial"/>
              <a:ea typeface="Arial"/>
              <a:cs typeface="Arial"/>
              <a:sym typeface="Arial"/>
            </a:endParaRPr>
          </a:p>
          <a:p>
            <a:pPr indent="0" lvl="0" marL="0" rtl="0" algn="l">
              <a:spcBef>
                <a:spcPts val="500"/>
              </a:spcBef>
              <a:spcAft>
                <a:spcPts val="0"/>
              </a:spcAft>
              <a:buNone/>
            </a:pPr>
            <a:r>
              <a:t/>
            </a:r>
            <a:endParaRPr sz="2000">
              <a:solidFill>
                <a:srgbClr val="434343"/>
              </a:solidFill>
              <a:latin typeface="Arial"/>
              <a:ea typeface="Arial"/>
              <a:cs typeface="Arial"/>
              <a:sym typeface="Arial"/>
            </a:endParaRPr>
          </a:p>
        </p:txBody>
      </p:sp>
      <p:pic>
        <p:nvPicPr>
          <p:cNvPr id="206" name="Google Shape;206;p34"/>
          <p:cNvPicPr preferRelativeResize="0"/>
          <p:nvPr/>
        </p:nvPicPr>
        <p:blipFill>
          <a:blip r:embed="rId3">
            <a:alphaModFix/>
          </a:blip>
          <a:stretch>
            <a:fillRect/>
          </a:stretch>
        </p:blipFill>
        <p:spPr>
          <a:xfrm>
            <a:off x="5263771" y="1320350"/>
            <a:ext cx="3126954" cy="1914475"/>
          </a:xfrm>
          <a:prstGeom prst="rect">
            <a:avLst/>
          </a:prstGeom>
          <a:noFill/>
          <a:ln>
            <a:noFill/>
          </a:ln>
        </p:spPr>
      </p:pic>
      <p:pic>
        <p:nvPicPr>
          <p:cNvPr id="207" name="Google Shape;207;p34"/>
          <p:cNvPicPr preferRelativeResize="0"/>
          <p:nvPr/>
        </p:nvPicPr>
        <p:blipFill>
          <a:blip r:embed="rId4">
            <a:alphaModFix/>
          </a:blip>
          <a:stretch>
            <a:fillRect/>
          </a:stretch>
        </p:blipFill>
        <p:spPr>
          <a:xfrm>
            <a:off x="5263775" y="3234825"/>
            <a:ext cx="3126951" cy="1914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5"/>
          <p:cNvSpPr txBox="1"/>
          <p:nvPr>
            <p:ph type="title"/>
          </p:nvPr>
        </p:nvSpPr>
        <p:spPr>
          <a:xfrm>
            <a:off x="311700" y="4097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000">
                <a:solidFill>
                  <a:schemeClr val="lt1"/>
                </a:solidFill>
                <a:highlight>
                  <a:schemeClr val="dk1"/>
                </a:highlight>
                <a:latin typeface="Calibri"/>
                <a:ea typeface="Calibri"/>
                <a:cs typeface="Calibri"/>
                <a:sym typeface="Calibri"/>
              </a:rPr>
              <a:t>About the Project </a:t>
            </a:r>
            <a:r>
              <a:rPr lang="tr" sz="4000">
                <a:solidFill>
                  <a:schemeClr val="lt1"/>
                </a:solidFill>
                <a:highlight>
                  <a:schemeClr val="dk1"/>
                </a:highlight>
                <a:latin typeface="Calibri"/>
                <a:ea typeface="Calibri"/>
                <a:cs typeface="Calibri"/>
                <a:sym typeface="Calibri"/>
              </a:rPr>
              <a:t>“</a:t>
            </a:r>
            <a:r>
              <a:rPr b="1" lang="tr" sz="4000">
                <a:solidFill>
                  <a:schemeClr val="lt1"/>
                </a:solidFill>
                <a:highlight>
                  <a:schemeClr val="dk1"/>
                </a:highlight>
                <a:latin typeface="Calibri"/>
                <a:ea typeface="Calibri"/>
                <a:cs typeface="Calibri"/>
                <a:sym typeface="Calibri"/>
              </a:rPr>
              <a:t>Solo</a:t>
            </a:r>
            <a:r>
              <a:rPr lang="tr" sz="4000">
                <a:solidFill>
                  <a:schemeClr val="lt1"/>
                </a:solidFill>
                <a:highlight>
                  <a:schemeClr val="dk1"/>
                </a:highlight>
                <a:latin typeface="Calibri"/>
                <a:ea typeface="Calibri"/>
                <a:cs typeface="Calibri"/>
                <a:sym typeface="Calibri"/>
              </a:rPr>
              <a:t>”</a:t>
            </a:r>
            <a:endParaRPr>
              <a:solidFill>
                <a:schemeClr val="lt1"/>
              </a:solidFill>
              <a:highlight>
                <a:schemeClr val="dk1"/>
              </a:highlight>
            </a:endParaRPr>
          </a:p>
        </p:txBody>
      </p:sp>
      <p:sp>
        <p:nvSpPr>
          <p:cNvPr id="213" name="Google Shape;213;p35"/>
          <p:cNvSpPr txBox="1"/>
          <p:nvPr>
            <p:ph idx="1" type="body"/>
          </p:nvPr>
        </p:nvSpPr>
        <p:spPr>
          <a:xfrm>
            <a:off x="311700" y="1468825"/>
            <a:ext cx="8520600" cy="3099900"/>
          </a:xfrm>
          <a:prstGeom prst="rect">
            <a:avLst/>
          </a:prstGeom>
        </p:spPr>
        <p:txBody>
          <a:bodyPr anchorCtr="0" anchor="t" bIns="91425" lIns="91425" spcFirstLastPara="1" rIns="91425" wrap="square" tIns="91425">
            <a:normAutofit lnSpcReduction="10000"/>
          </a:bodyPr>
          <a:lstStyle/>
          <a:p>
            <a:pPr indent="0" lvl="0" marL="0" rtl="0" algn="just">
              <a:spcBef>
                <a:spcPts val="600"/>
              </a:spcBef>
              <a:spcAft>
                <a:spcPts val="0"/>
              </a:spcAft>
              <a:buNone/>
            </a:pPr>
            <a:r>
              <a:rPr lang="tr" sz="2400">
                <a:solidFill>
                  <a:srgbClr val="000000"/>
                </a:solidFill>
                <a:latin typeface="Arial"/>
                <a:ea typeface="Arial"/>
                <a:cs typeface="Arial"/>
                <a:sym typeface="Arial"/>
              </a:rPr>
              <a:t>The project will be a dance performance and will be supported using media art tools.</a:t>
            </a:r>
            <a:endParaRPr sz="2400">
              <a:solidFill>
                <a:srgbClr val="000000"/>
              </a:solidFill>
              <a:latin typeface="Arial"/>
              <a:ea typeface="Arial"/>
              <a:cs typeface="Arial"/>
              <a:sym typeface="Arial"/>
            </a:endParaRPr>
          </a:p>
          <a:p>
            <a:pPr indent="0" lvl="0" marL="0" rtl="0" algn="just">
              <a:spcBef>
                <a:spcPts val="600"/>
              </a:spcBef>
              <a:spcAft>
                <a:spcPts val="0"/>
              </a:spcAft>
              <a:buNone/>
            </a:pPr>
            <a:r>
              <a:rPr lang="tr" sz="2400">
                <a:solidFill>
                  <a:srgbClr val="000000"/>
                </a:solidFill>
                <a:latin typeface="Arial"/>
                <a:ea typeface="Arial"/>
                <a:cs typeface="Arial"/>
                <a:sym typeface="Arial"/>
              </a:rPr>
              <a:t>Thema : Dance and Isolation</a:t>
            </a:r>
            <a:endParaRPr sz="2400">
              <a:solidFill>
                <a:srgbClr val="000000"/>
              </a:solidFill>
              <a:latin typeface="Arial"/>
              <a:ea typeface="Arial"/>
              <a:cs typeface="Arial"/>
              <a:sym typeface="Arial"/>
            </a:endParaRPr>
          </a:p>
          <a:p>
            <a:pPr indent="0" lvl="0" marL="0" rtl="0" algn="just">
              <a:spcBef>
                <a:spcPts val="600"/>
              </a:spcBef>
              <a:spcAft>
                <a:spcPts val="0"/>
              </a:spcAft>
              <a:buNone/>
            </a:pPr>
            <a:r>
              <a:rPr b="1" lang="tr" sz="2400">
                <a:solidFill>
                  <a:srgbClr val="000000"/>
                </a:solidFill>
                <a:latin typeface="Calibri"/>
                <a:ea typeface="Calibri"/>
                <a:cs typeface="Calibri"/>
                <a:sym typeface="Calibri"/>
              </a:rPr>
              <a:t>«Dance and Isolation»</a:t>
            </a:r>
            <a:endParaRPr b="1" sz="2400">
              <a:solidFill>
                <a:srgbClr val="000000"/>
              </a:solidFill>
              <a:latin typeface="Calibri"/>
              <a:ea typeface="Calibri"/>
              <a:cs typeface="Calibri"/>
              <a:sym typeface="Calibri"/>
            </a:endParaRPr>
          </a:p>
          <a:p>
            <a:pPr indent="0" lvl="0" marL="0" rtl="0" algn="just">
              <a:spcBef>
                <a:spcPts val="600"/>
              </a:spcBef>
              <a:spcAft>
                <a:spcPts val="0"/>
              </a:spcAft>
              <a:buNone/>
            </a:pPr>
            <a:r>
              <a:rPr lang="tr" sz="2400">
                <a:solidFill>
                  <a:srgbClr val="000000"/>
                </a:solidFill>
                <a:latin typeface="Arial"/>
                <a:ea typeface="Arial"/>
                <a:cs typeface="Arial"/>
                <a:sym typeface="Arial"/>
              </a:rPr>
              <a:t>Different reactions and moods of the body in the self-isolation process.</a:t>
            </a:r>
            <a:endParaRPr sz="24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097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000">
                <a:solidFill>
                  <a:schemeClr val="lt1"/>
                </a:solidFill>
                <a:highlight>
                  <a:schemeClr val="dk1"/>
                </a:highlight>
                <a:latin typeface="Calibri"/>
                <a:ea typeface="Calibri"/>
                <a:cs typeface="Calibri"/>
                <a:sym typeface="Calibri"/>
              </a:rPr>
              <a:t>About the Project </a:t>
            </a:r>
            <a:r>
              <a:rPr lang="tr" sz="4000">
                <a:solidFill>
                  <a:schemeClr val="lt1"/>
                </a:solidFill>
                <a:highlight>
                  <a:schemeClr val="dk1"/>
                </a:highlight>
                <a:latin typeface="Calibri"/>
                <a:ea typeface="Calibri"/>
                <a:cs typeface="Calibri"/>
                <a:sym typeface="Calibri"/>
              </a:rPr>
              <a:t>“</a:t>
            </a:r>
            <a:r>
              <a:rPr b="1" lang="tr" sz="4000">
                <a:solidFill>
                  <a:schemeClr val="lt1"/>
                </a:solidFill>
                <a:highlight>
                  <a:schemeClr val="dk1"/>
                </a:highlight>
                <a:latin typeface="Calibri"/>
                <a:ea typeface="Calibri"/>
                <a:cs typeface="Calibri"/>
                <a:sym typeface="Calibri"/>
              </a:rPr>
              <a:t>Solo</a:t>
            </a:r>
            <a:r>
              <a:rPr lang="tr" sz="4000">
                <a:solidFill>
                  <a:schemeClr val="lt1"/>
                </a:solidFill>
                <a:highlight>
                  <a:schemeClr val="dk1"/>
                </a:highlight>
                <a:latin typeface="Calibri"/>
                <a:ea typeface="Calibri"/>
                <a:cs typeface="Calibri"/>
                <a:sym typeface="Calibri"/>
              </a:rPr>
              <a:t>”</a:t>
            </a:r>
            <a:endParaRPr>
              <a:solidFill>
                <a:schemeClr val="lt1"/>
              </a:solidFill>
              <a:highlight>
                <a:schemeClr val="dk1"/>
              </a:highlight>
            </a:endParaRPr>
          </a:p>
        </p:txBody>
      </p:sp>
      <p:sp>
        <p:nvSpPr>
          <p:cNvPr id="219" name="Google Shape;219;p36"/>
          <p:cNvSpPr txBox="1"/>
          <p:nvPr>
            <p:ph idx="1" type="body"/>
          </p:nvPr>
        </p:nvSpPr>
        <p:spPr>
          <a:xfrm>
            <a:off x="311700" y="1468825"/>
            <a:ext cx="8520600" cy="30999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600"/>
              </a:spcBef>
              <a:spcAft>
                <a:spcPts val="0"/>
              </a:spcAft>
              <a:buNone/>
            </a:pPr>
            <a:r>
              <a:rPr b="1" lang="tr" sz="2400">
                <a:solidFill>
                  <a:srgbClr val="000000"/>
                </a:solidFill>
                <a:latin typeface="Arial"/>
                <a:ea typeface="Arial"/>
                <a:cs typeface="Arial"/>
                <a:sym typeface="Arial"/>
              </a:rPr>
              <a:t>Stage</a:t>
            </a:r>
            <a:endParaRPr b="1" sz="2400">
              <a:solidFill>
                <a:srgbClr val="000000"/>
              </a:solidFill>
              <a:latin typeface="Arial"/>
              <a:ea typeface="Arial"/>
              <a:cs typeface="Arial"/>
              <a:sym typeface="Arial"/>
            </a:endParaRPr>
          </a:p>
          <a:p>
            <a:pPr indent="0" lvl="0" marL="0" rtl="0" algn="just">
              <a:spcBef>
                <a:spcPts val="600"/>
              </a:spcBef>
              <a:spcAft>
                <a:spcPts val="0"/>
              </a:spcAft>
              <a:buNone/>
            </a:pPr>
            <a:r>
              <a:rPr lang="tr" sz="2400">
                <a:solidFill>
                  <a:srgbClr val="000000"/>
                </a:solidFill>
                <a:latin typeface="Arial"/>
                <a:ea typeface="Arial"/>
                <a:cs typeface="Arial"/>
                <a:sym typeface="Arial"/>
              </a:rPr>
              <a:t>The project will be exhibited on the stage and presented to the audience in digital environment. Depending on the course of the coming days, changes may occur in the stage environment.</a:t>
            </a:r>
            <a:endParaRPr sz="2400">
              <a:solidFill>
                <a:srgbClr val="000000"/>
              </a:solidFill>
              <a:latin typeface="Arial"/>
              <a:ea typeface="Arial"/>
              <a:cs typeface="Arial"/>
              <a:sym typeface="Arial"/>
            </a:endParaRPr>
          </a:p>
          <a:p>
            <a:pPr indent="0" lvl="0" marL="0" rtl="0" algn="l">
              <a:spcBef>
                <a:spcPts val="600"/>
              </a:spcBef>
              <a:spcAft>
                <a:spcPts val="0"/>
              </a:spcAft>
              <a:buNone/>
            </a:pPr>
            <a:r>
              <a:rPr b="1" lang="tr" sz="2400">
                <a:solidFill>
                  <a:srgbClr val="000000"/>
                </a:solidFill>
                <a:latin typeface="Arial"/>
                <a:ea typeface="Arial"/>
                <a:cs typeface="Arial"/>
                <a:sym typeface="Arial"/>
              </a:rPr>
              <a:t>Time</a:t>
            </a:r>
            <a:endParaRPr b="1" sz="2400">
              <a:solidFill>
                <a:srgbClr val="000000"/>
              </a:solidFill>
              <a:latin typeface="Arial"/>
              <a:ea typeface="Arial"/>
              <a:cs typeface="Arial"/>
              <a:sym typeface="Arial"/>
            </a:endParaRPr>
          </a:p>
          <a:p>
            <a:pPr indent="0" lvl="0" marL="0" rtl="0" algn="l">
              <a:spcBef>
                <a:spcPts val="600"/>
              </a:spcBef>
              <a:spcAft>
                <a:spcPts val="0"/>
              </a:spcAft>
              <a:buNone/>
            </a:pPr>
            <a:r>
              <a:rPr lang="tr" sz="2400">
                <a:solidFill>
                  <a:srgbClr val="000000"/>
                </a:solidFill>
                <a:latin typeface="Arial"/>
                <a:ea typeface="Arial"/>
                <a:cs typeface="Arial"/>
                <a:sym typeface="Arial"/>
              </a:rPr>
              <a:t>The performance will take around 5 -10 minutes .</a:t>
            </a:r>
            <a:endParaRPr sz="2400">
              <a:solidFill>
                <a:srgbClr val="000000"/>
              </a:solidFill>
              <a:latin typeface="Arial"/>
              <a:ea typeface="Arial"/>
              <a:cs typeface="Arial"/>
              <a:sym typeface="Arial"/>
            </a:endParaRPr>
          </a:p>
          <a:p>
            <a:pPr indent="0" lvl="0" marL="0" rtl="0" algn="just">
              <a:spcBef>
                <a:spcPts val="600"/>
              </a:spcBef>
              <a:spcAft>
                <a:spcPts val="0"/>
              </a:spcAft>
              <a:buNone/>
            </a:pPr>
            <a:r>
              <a:t/>
            </a:r>
            <a:endParaRPr sz="24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11700" y="4097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000">
                <a:solidFill>
                  <a:schemeClr val="lt1"/>
                </a:solidFill>
                <a:highlight>
                  <a:schemeClr val="dk1"/>
                </a:highlight>
                <a:latin typeface="Calibri"/>
                <a:ea typeface="Calibri"/>
                <a:cs typeface="Calibri"/>
                <a:sym typeface="Calibri"/>
              </a:rPr>
              <a:t>About the Project </a:t>
            </a:r>
            <a:r>
              <a:rPr lang="tr" sz="4000">
                <a:solidFill>
                  <a:schemeClr val="lt1"/>
                </a:solidFill>
                <a:highlight>
                  <a:schemeClr val="dk1"/>
                </a:highlight>
                <a:latin typeface="Calibri"/>
                <a:ea typeface="Calibri"/>
                <a:cs typeface="Calibri"/>
                <a:sym typeface="Calibri"/>
              </a:rPr>
              <a:t>“</a:t>
            </a:r>
            <a:r>
              <a:rPr b="1" lang="tr" sz="4000">
                <a:solidFill>
                  <a:schemeClr val="lt1"/>
                </a:solidFill>
                <a:highlight>
                  <a:schemeClr val="dk1"/>
                </a:highlight>
                <a:latin typeface="Calibri"/>
                <a:ea typeface="Calibri"/>
                <a:cs typeface="Calibri"/>
                <a:sym typeface="Calibri"/>
              </a:rPr>
              <a:t>Solo</a:t>
            </a:r>
            <a:r>
              <a:rPr lang="tr" sz="4000">
                <a:solidFill>
                  <a:schemeClr val="lt1"/>
                </a:solidFill>
                <a:highlight>
                  <a:schemeClr val="dk1"/>
                </a:highlight>
                <a:latin typeface="Calibri"/>
                <a:ea typeface="Calibri"/>
                <a:cs typeface="Calibri"/>
                <a:sym typeface="Calibri"/>
              </a:rPr>
              <a:t>”</a:t>
            </a:r>
            <a:endParaRPr>
              <a:solidFill>
                <a:schemeClr val="lt1"/>
              </a:solidFill>
              <a:highlight>
                <a:schemeClr val="dk1"/>
              </a:highlight>
            </a:endParaRPr>
          </a:p>
        </p:txBody>
      </p:sp>
      <p:sp>
        <p:nvSpPr>
          <p:cNvPr id="225" name="Google Shape;225;p3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just">
              <a:spcBef>
                <a:spcPts val="600"/>
              </a:spcBef>
              <a:spcAft>
                <a:spcPts val="0"/>
              </a:spcAft>
              <a:buNone/>
            </a:pPr>
            <a:r>
              <a:rPr b="1" lang="tr" sz="2400">
                <a:solidFill>
                  <a:srgbClr val="434343"/>
                </a:solidFill>
                <a:latin typeface="Arial"/>
                <a:ea typeface="Arial"/>
                <a:cs typeface="Arial"/>
                <a:sym typeface="Arial"/>
              </a:rPr>
              <a:t>Place (Working Area/Studio)</a:t>
            </a:r>
            <a:endParaRPr b="1" sz="2400">
              <a:solidFill>
                <a:srgbClr val="434343"/>
              </a:solidFill>
              <a:latin typeface="Arial"/>
              <a:ea typeface="Arial"/>
              <a:cs typeface="Arial"/>
              <a:sym typeface="Arial"/>
            </a:endParaRPr>
          </a:p>
          <a:p>
            <a:pPr indent="0" lvl="0" marL="0" rtl="0" algn="just">
              <a:spcBef>
                <a:spcPts val="600"/>
              </a:spcBef>
              <a:spcAft>
                <a:spcPts val="0"/>
              </a:spcAft>
              <a:buNone/>
            </a:pPr>
            <a:r>
              <a:t/>
            </a:r>
            <a:endParaRPr sz="24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226" name="Google Shape;226;p37"/>
          <p:cNvPicPr preferRelativeResize="0"/>
          <p:nvPr/>
        </p:nvPicPr>
        <p:blipFill>
          <a:blip r:embed="rId3">
            <a:alphaModFix/>
          </a:blip>
          <a:stretch>
            <a:fillRect/>
          </a:stretch>
        </p:blipFill>
        <p:spPr>
          <a:xfrm>
            <a:off x="1536850" y="2009850"/>
            <a:ext cx="5317026" cy="2860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a:solidFill>
                  <a:schemeClr val="lt1"/>
                </a:solidFill>
                <a:highlight>
                  <a:schemeClr val="dk1"/>
                </a:highlight>
                <a:latin typeface="Calibri"/>
                <a:ea typeface="Calibri"/>
                <a:cs typeface="Calibri"/>
                <a:sym typeface="Calibri"/>
              </a:rPr>
              <a:t>Project Video (For some trials)</a:t>
            </a:r>
            <a:endParaRPr b="1">
              <a:solidFill>
                <a:schemeClr val="lt1"/>
              </a:solidFill>
              <a:highlight>
                <a:schemeClr val="dk1"/>
              </a:highlight>
              <a:latin typeface="Calibri"/>
              <a:ea typeface="Calibri"/>
              <a:cs typeface="Calibri"/>
              <a:sym typeface="Calibri"/>
            </a:endParaRPr>
          </a:p>
        </p:txBody>
      </p:sp>
      <p:pic>
        <p:nvPicPr>
          <p:cNvPr id="232" name="Google Shape;232;p38" title="IJSM7172.MP4">
            <a:hlinkClick r:id="rId3"/>
          </p:cNvPr>
          <p:cNvPicPr preferRelativeResize="0"/>
          <p:nvPr/>
        </p:nvPicPr>
        <p:blipFill>
          <a:blip r:embed="rId4">
            <a:alphaModFix/>
          </a:blip>
          <a:stretch>
            <a:fillRect/>
          </a:stretch>
        </p:blipFill>
        <p:spPr>
          <a:xfrm>
            <a:off x="2160225" y="12336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a:solidFill>
                  <a:schemeClr val="lt1"/>
                </a:solidFill>
                <a:highlight>
                  <a:schemeClr val="dk1"/>
                </a:highlight>
                <a:latin typeface="Calibri"/>
                <a:ea typeface="Calibri"/>
                <a:cs typeface="Calibri"/>
                <a:sym typeface="Calibri"/>
              </a:rPr>
              <a:t>Project Video (For some trials)</a:t>
            </a:r>
            <a:endParaRPr b="1">
              <a:solidFill>
                <a:schemeClr val="lt1"/>
              </a:solidFill>
              <a:highlight>
                <a:schemeClr val="dk1"/>
              </a:highlight>
              <a:latin typeface="Calibri"/>
              <a:ea typeface="Calibri"/>
              <a:cs typeface="Calibri"/>
              <a:sym typeface="Calibri"/>
            </a:endParaRPr>
          </a:p>
        </p:txBody>
      </p:sp>
      <p:pic>
        <p:nvPicPr>
          <p:cNvPr id="238" name="Google Shape;238;p39" title="WhatsApp Video 2021-02-23 at 20.51.28.mp4">
            <a:hlinkClick r:id="rId3"/>
          </p:cNvPr>
          <p:cNvPicPr preferRelativeResize="0"/>
          <p:nvPr/>
        </p:nvPicPr>
        <p:blipFill>
          <a:blip r:embed="rId4">
            <a:alphaModFix/>
          </a:blip>
          <a:stretch>
            <a:fillRect/>
          </a:stretch>
        </p:blipFill>
        <p:spPr>
          <a:xfrm>
            <a:off x="1738825" y="1531075"/>
            <a:ext cx="5181600" cy="2895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a:solidFill>
                  <a:schemeClr val="lt1"/>
                </a:solidFill>
                <a:highlight>
                  <a:schemeClr val="dk1"/>
                </a:highlight>
                <a:latin typeface="Calibri"/>
                <a:ea typeface="Calibri"/>
                <a:cs typeface="Calibri"/>
                <a:sym typeface="Calibri"/>
              </a:rPr>
              <a:t>The programs worked on for the project</a:t>
            </a:r>
            <a:endParaRPr b="1">
              <a:solidFill>
                <a:schemeClr val="lt1"/>
              </a:solidFill>
              <a:highlight>
                <a:schemeClr val="dk1"/>
              </a:highlight>
              <a:latin typeface="Calibri"/>
              <a:ea typeface="Calibri"/>
              <a:cs typeface="Calibri"/>
              <a:sym typeface="Calibri"/>
            </a:endParaRPr>
          </a:p>
        </p:txBody>
      </p:sp>
      <p:sp>
        <p:nvSpPr>
          <p:cNvPr id="244" name="Google Shape;244;p40"/>
          <p:cNvSpPr txBox="1"/>
          <p:nvPr>
            <p:ph idx="1" type="body"/>
          </p:nvPr>
        </p:nvSpPr>
        <p:spPr>
          <a:xfrm>
            <a:off x="311700" y="1481225"/>
            <a:ext cx="8520600" cy="3099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tr">
                <a:latin typeface="Arial"/>
                <a:ea typeface="Arial"/>
                <a:cs typeface="Arial"/>
                <a:sym typeface="Arial"/>
              </a:rPr>
              <a:t>After Effects</a:t>
            </a:r>
            <a:endParaRPr>
              <a:latin typeface="Arial"/>
              <a:ea typeface="Arial"/>
              <a:cs typeface="Arial"/>
              <a:sym typeface="Arial"/>
            </a:endParaRPr>
          </a:p>
          <a:p>
            <a:pPr indent="0" lvl="0" marL="0" rtl="0" algn="l">
              <a:spcBef>
                <a:spcPts val="1200"/>
              </a:spcBef>
              <a:spcAft>
                <a:spcPts val="0"/>
              </a:spcAft>
              <a:buNone/>
            </a:pPr>
            <a:r>
              <a:rPr lang="tr">
                <a:latin typeface="Arial"/>
                <a:ea typeface="Arial"/>
                <a:cs typeface="Arial"/>
                <a:sym typeface="Arial"/>
              </a:rPr>
              <a:t>Wave Video</a:t>
            </a:r>
            <a:endParaRPr>
              <a:latin typeface="Arial"/>
              <a:ea typeface="Arial"/>
              <a:cs typeface="Arial"/>
              <a:sym typeface="Arial"/>
            </a:endParaRPr>
          </a:p>
          <a:p>
            <a:pPr indent="0" lvl="0" marL="0" rtl="0" algn="l">
              <a:spcBef>
                <a:spcPts val="1200"/>
              </a:spcBef>
              <a:spcAft>
                <a:spcPts val="0"/>
              </a:spcAft>
              <a:buNone/>
            </a:pPr>
            <a:r>
              <a:rPr lang="tr">
                <a:latin typeface="Arial"/>
                <a:ea typeface="Arial"/>
                <a:cs typeface="Arial"/>
                <a:sym typeface="Arial"/>
              </a:rPr>
              <a:t>Blender</a:t>
            </a:r>
            <a:endParaRPr>
              <a:latin typeface="Arial"/>
              <a:ea typeface="Arial"/>
              <a:cs typeface="Arial"/>
              <a:sym typeface="Arial"/>
            </a:endParaRPr>
          </a:p>
          <a:p>
            <a:pPr indent="0" lvl="0" marL="0" rtl="0" algn="l">
              <a:spcBef>
                <a:spcPts val="1200"/>
              </a:spcBef>
              <a:spcAft>
                <a:spcPts val="0"/>
              </a:spcAft>
              <a:buNone/>
            </a:pPr>
            <a:r>
              <a:rPr lang="tr">
                <a:latin typeface="Arial"/>
                <a:ea typeface="Arial"/>
                <a:cs typeface="Arial"/>
                <a:sym typeface="Arial"/>
              </a:rPr>
              <a:t>Motion </a:t>
            </a:r>
            <a:endParaRPr>
              <a:latin typeface="Arial"/>
              <a:ea typeface="Arial"/>
              <a:cs typeface="Arial"/>
              <a:sym typeface="Arial"/>
            </a:endParaRPr>
          </a:p>
          <a:p>
            <a:pPr indent="0" lvl="0" marL="0" rtl="0" algn="l">
              <a:spcBef>
                <a:spcPts val="1200"/>
              </a:spcBef>
              <a:spcAft>
                <a:spcPts val="0"/>
              </a:spcAft>
              <a:buNone/>
            </a:pPr>
            <a:r>
              <a:rPr lang="tr">
                <a:latin typeface="Arial"/>
                <a:ea typeface="Arial"/>
                <a:cs typeface="Arial"/>
                <a:sym typeface="Arial"/>
              </a:rPr>
              <a:t>Filmora</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tr" sz="3100">
                <a:solidFill>
                  <a:schemeClr val="lt1"/>
                </a:solidFill>
                <a:highlight>
                  <a:schemeClr val="dk1"/>
                </a:highlight>
                <a:latin typeface="Calibri"/>
                <a:ea typeface="Calibri"/>
                <a:cs typeface="Calibri"/>
                <a:sym typeface="Calibri"/>
              </a:rPr>
              <a:t>REFERENCES</a:t>
            </a:r>
            <a:endParaRPr b="1" sz="3100">
              <a:solidFill>
                <a:schemeClr val="lt1"/>
              </a:solidFill>
              <a:highlight>
                <a:schemeClr val="dk1"/>
              </a:highlight>
              <a:latin typeface="Calibri"/>
              <a:ea typeface="Calibri"/>
              <a:cs typeface="Calibri"/>
              <a:sym typeface="Calibri"/>
            </a:endParaRPr>
          </a:p>
        </p:txBody>
      </p:sp>
      <p:sp>
        <p:nvSpPr>
          <p:cNvPr id="250" name="Google Shape;250;p41"/>
          <p:cNvSpPr txBox="1"/>
          <p:nvPr>
            <p:ph idx="1" type="body"/>
          </p:nvPr>
        </p:nvSpPr>
        <p:spPr>
          <a:xfrm>
            <a:off x="311700" y="1393625"/>
            <a:ext cx="8653500" cy="3534600"/>
          </a:xfrm>
          <a:prstGeom prst="rect">
            <a:avLst/>
          </a:prstGeom>
        </p:spPr>
        <p:txBody>
          <a:bodyPr anchorCtr="0" anchor="t" bIns="91425" lIns="91425" spcFirstLastPara="1" rIns="91425" wrap="square" tIns="91425">
            <a:normAutofit fontScale="70000" lnSpcReduction="20000"/>
          </a:bodyPr>
          <a:lstStyle/>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3"/>
              </a:rPr>
              <a:t>https://en.wikipedia.org/wiki/Performance_art</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4"/>
              </a:rPr>
              <a:t>https://en.wikipedia.org/wiki/Contemporary_dance</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5"/>
              </a:rPr>
              <a:t>https://en.wikipedia.org/wiki/Jazz_dance</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6"/>
              </a:rPr>
              <a:t>https://en.wikipedia.org/wiki/Digital_performance</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7"/>
              </a:rPr>
              <a:t>https://www.uni-weimar.de/kunst-und-gestaltung/wiki/GMU:Performance_Platform</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8"/>
              </a:rPr>
              <a:t>https://futureearth.com.au/technology-meets-dance/</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9"/>
              </a:rPr>
              <a:t>https://www.youtube.com/watch?v=3FALHd5Viz4</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rPr>
              <a:t>https://www.youtube.com/watch?v=-wVq41Bi2yE&amp;t=398s</a:t>
            </a:r>
            <a:endParaRPr b="1" sz="2400" u="sng">
              <a:solidFill>
                <a:schemeClr val="hlink"/>
              </a:solidFill>
              <a:latin typeface="Calibri"/>
              <a:ea typeface="Calibri"/>
              <a:cs typeface="Calibri"/>
              <a:sym typeface="Calibri"/>
            </a:endParaRPr>
          </a:p>
          <a:p>
            <a:pPr indent="0" lvl="0" marL="0" rtl="0" algn="l">
              <a:spcBef>
                <a:spcPts val="600"/>
              </a:spcBef>
              <a:spcAft>
                <a:spcPts val="0"/>
              </a:spcAft>
              <a:buNone/>
            </a:pPr>
            <a:r>
              <a:rPr b="1" lang="tr" sz="2400" u="sng">
                <a:solidFill>
                  <a:schemeClr val="hlink"/>
                </a:solidFill>
                <a:latin typeface="Calibri"/>
                <a:ea typeface="Calibri"/>
                <a:cs typeface="Calibri"/>
                <a:sym typeface="Calibri"/>
                <a:hlinkClick r:id="rId10"/>
              </a:rPr>
              <a:t>https://www.dw.com/en/performance-art-pioneer-ulay-marina-abramovics-former-partner-has-died/a-52612127</a:t>
            </a:r>
            <a:endParaRPr b="1" sz="2400" u="sng">
              <a:solidFill>
                <a:schemeClr val="hlink"/>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rgbClr val="FFFFFF"/>
                </a:solidFill>
                <a:highlight>
                  <a:schemeClr val="dk1"/>
                </a:highlight>
                <a:latin typeface="Arial"/>
                <a:ea typeface="Arial"/>
                <a:cs typeface="Arial"/>
                <a:sym typeface="Arial"/>
              </a:rPr>
              <a:t>Performance Art </a:t>
            </a:r>
            <a:endParaRPr>
              <a:highlight>
                <a:schemeClr val="dk1"/>
              </a:highlight>
            </a:endParaRPr>
          </a:p>
        </p:txBody>
      </p:sp>
      <p:sp>
        <p:nvSpPr>
          <p:cNvPr id="75" name="Google Shape;75;p15"/>
          <p:cNvSpPr txBox="1"/>
          <p:nvPr>
            <p:ph idx="1" type="body"/>
          </p:nvPr>
        </p:nvSpPr>
        <p:spPr>
          <a:xfrm>
            <a:off x="237325" y="1481225"/>
            <a:ext cx="8520600" cy="3099900"/>
          </a:xfrm>
          <a:prstGeom prst="rect">
            <a:avLst/>
          </a:prstGeom>
        </p:spPr>
        <p:txBody>
          <a:bodyPr anchorCtr="0" anchor="t" bIns="91425" lIns="91425" spcFirstLastPara="1" rIns="91425" wrap="square" tIns="91425">
            <a:normAutofit/>
          </a:bodyPr>
          <a:lstStyle/>
          <a:p>
            <a:pPr indent="0" lvl="0" marL="0" rtl="0" algn="just">
              <a:spcBef>
                <a:spcPts val="500"/>
              </a:spcBef>
              <a:spcAft>
                <a:spcPts val="0"/>
              </a:spcAft>
              <a:buNone/>
            </a:pPr>
            <a:r>
              <a:rPr lang="tr" sz="2000">
                <a:solidFill>
                  <a:srgbClr val="000000"/>
                </a:solidFill>
                <a:latin typeface="Arial"/>
                <a:ea typeface="Arial"/>
                <a:cs typeface="Arial"/>
                <a:sym typeface="Arial"/>
              </a:rPr>
              <a:t>It involves four basic elements: time, space, body, and presence of the artist, and the relation between the creator and the public. The actions, generally developed in art galleries and museums, can take place in the street, any kind of setting or space and during any time period. It’s goal is to generate a reaction, sometimes with the support of improvisation and a sense of aesthetics. The themes are commonly linked to life experiences of the artist themselves, or the need of denunciation or social criticism and with a spirit of transformation.</a:t>
            </a:r>
            <a:endParaRPr sz="20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rgbClr val="FFFFFF"/>
                </a:solidFill>
                <a:highlight>
                  <a:schemeClr val="dk1"/>
                </a:highlight>
                <a:latin typeface="Arial"/>
                <a:ea typeface="Arial"/>
                <a:cs typeface="Arial"/>
                <a:sym typeface="Arial"/>
              </a:rPr>
              <a:t>Performance Art </a:t>
            </a:r>
            <a:endParaRPr>
              <a:highlight>
                <a:schemeClr val="dk1"/>
              </a:highlight>
            </a:endParaRPr>
          </a:p>
        </p:txBody>
      </p:sp>
      <p:sp>
        <p:nvSpPr>
          <p:cNvPr id="81" name="Google Shape;81;p16"/>
          <p:cNvSpPr txBox="1"/>
          <p:nvPr>
            <p:ph idx="1" type="body"/>
          </p:nvPr>
        </p:nvSpPr>
        <p:spPr>
          <a:xfrm>
            <a:off x="237325" y="1481225"/>
            <a:ext cx="8520600" cy="3099900"/>
          </a:xfrm>
          <a:prstGeom prst="rect">
            <a:avLst/>
          </a:prstGeom>
        </p:spPr>
        <p:txBody>
          <a:bodyPr anchorCtr="0" anchor="t" bIns="91425" lIns="91425" spcFirstLastPara="1" rIns="91425" wrap="square" tIns="91425">
            <a:normAutofit fontScale="77500" lnSpcReduction="20000"/>
          </a:bodyPr>
          <a:lstStyle/>
          <a:p>
            <a:pPr indent="0" lvl="0" marL="0" rtl="0" algn="just">
              <a:spcBef>
                <a:spcPts val="600"/>
              </a:spcBef>
              <a:spcAft>
                <a:spcPts val="0"/>
              </a:spcAft>
              <a:buNone/>
            </a:pPr>
            <a:r>
              <a:rPr lang="tr" sz="2400">
                <a:solidFill>
                  <a:srgbClr val="000000"/>
                </a:solidFill>
                <a:latin typeface="Arial"/>
                <a:ea typeface="Arial"/>
                <a:cs typeface="Arial"/>
                <a:sym typeface="Arial"/>
              </a:rPr>
              <a:t>Performance art is a form of expression that was born as an alternative artistic manifestation. The discipline emerged in 1916 parallel to dadaism, under the umbrella of conceptual art. The movement was led by Tristan Tzara, one of the pioneers of Dada. Western culture theorists have set the origins of performance art in the beginnings of the 20th century, along with constructivism, Futurism and Dadaism. Dada was an important inspiration because of their poetry actions, which drifted apart from conventionalisms, and futurist artists, specially some members of Russian futurism, could also be identified as part of the starting process of performance art.</a:t>
            </a:r>
            <a:endParaRPr sz="2400">
              <a:solidFill>
                <a:srgbClr val="000000"/>
              </a:solidFill>
              <a:latin typeface="Arial"/>
              <a:ea typeface="Arial"/>
              <a:cs typeface="Arial"/>
              <a:sym typeface="Arial"/>
            </a:endParaRPr>
          </a:p>
          <a:p>
            <a:pPr indent="0" lvl="0" marL="0" rtl="0" algn="just">
              <a:spcBef>
                <a:spcPts val="500"/>
              </a:spcBef>
              <a:spcAft>
                <a:spcPts val="0"/>
              </a:spcAft>
              <a:buNone/>
            </a:pPr>
            <a:r>
              <a:t/>
            </a:r>
            <a:endParaRPr sz="2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Arial"/>
                <a:ea typeface="Arial"/>
                <a:cs typeface="Arial"/>
                <a:sym typeface="Arial"/>
              </a:rPr>
              <a:t>Dance Performanc</a:t>
            </a:r>
            <a:r>
              <a:rPr b="1" lang="tr" sz="4400">
                <a:solidFill>
                  <a:srgbClr val="FFFFFF"/>
                </a:solidFill>
                <a:highlight>
                  <a:schemeClr val="dk1"/>
                </a:highlight>
                <a:latin typeface="Arial"/>
                <a:ea typeface="Arial"/>
                <a:cs typeface="Arial"/>
                <a:sym typeface="Arial"/>
              </a:rPr>
              <a:t>e</a:t>
            </a:r>
            <a:endParaRPr>
              <a:highlight>
                <a:schemeClr val="dk1"/>
              </a:highlight>
            </a:endParaRPr>
          </a:p>
        </p:txBody>
      </p:sp>
      <p:sp>
        <p:nvSpPr>
          <p:cNvPr id="87" name="Google Shape;87;p17"/>
          <p:cNvSpPr txBox="1"/>
          <p:nvPr>
            <p:ph idx="1" type="body"/>
          </p:nvPr>
        </p:nvSpPr>
        <p:spPr>
          <a:xfrm>
            <a:off x="311700" y="1053500"/>
            <a:ext cx="8520600" cy="4089900"/>
          </a:xfrm>
          <a:prstGeom prst="rect">
            <a:avLst/>
          </a:prstGeom>
        </p:spPr>
        <p:txBody>
          <a:bodyPr anchorCtr="0" anchor="t" bIns="91425" lIns="91425" spcFirstLastPara="1" rIns="91425" wrap="square" tIns="91425">
            <a:normAutofit/>
          </a:bodyPr>
          <a:lstStyle/>
          <a:p>
            <a:pPr indent="0" lvl="0" marL="0" rtl="0" algn="l">
              <a:spcBef>
                <a:spcPts val="700"/>
              </a:spcBef>
              <a:spcAft>
                <a:spcPts val="0"/>
              </a:spcAft>
              <a:buNone/>
            </a:pPr>
            <a:r>
              <a:rPr b="1" lang="tr" sz="2800">
                <a:solidFill>
                  <a:srgbClr val="FFFFFF"/>
                </a:solidFill>
                <a:highlight>
                  <a:schemeClr val="dk1"/>
                </a:highlight>
                <a:latin typeface="Arial"/>
                <a:ea typeface="Arial"/>
                <a:cs typeface="Arial"/>
                <a:sym typeface="Arial"/>
              </a:rPr>
              <a:t>Contemporary Dance</a:t>
            </a:r>
            <a:endParaRPr b="1" sz="2800">
              <a:solidFill>
                <a:srgbClr val="FFFFFF"/>
              </a:solidFill>
              <a:highlight>
                <a:schemeClr val="dk1"/>
              </a:highlight>
              <a:latin typeface="Arial"/>
              <a:ea typeface="Arial"/>
              <a:cs typeface="Arial"/>
              <a:sym typeface="Arial"/>
            </a:endParaRPr>
          </a:p>
          <a:p>
            <a:pPr indent="0" lvl="0" marL="0" rtl="0" algn="l">
              <a:spcBef>
                <a:spcPts val="0"/>
              </a:spcBef>
              <a:spcAft>
                <a:spcPts val="1200"/>
              </a:spcAft>
              <a:buNone/>
            </a:pPr>
            <a:r>
              <a:t/>
            </a:r>
            <a:endParaRPr/>
          </a:p>
        </p:txBody>
      </p:sp>
      <p:pic>
        <p:nvPicPr>
          <p:cNvPr id="88" name="Google Shape;88;p17"/>
          <p:cNvPicPr preferRelativeResize="0"/>
          <p:nvPr/>
        </p:nvPicPr>
        <p:blipFill>
          <a:blip r:embed="rId3">
            <a:alphaModFix/>
          </a:blip>
          <a:stretch>
            <a:fillRect/>
          </a:stretch>
        </p:blipFill>
        <p:spPr>
          <a:xfrm>
            <a:off x="621550" y="1715275"/>
            <a:ext cx="2476925" cy="3096150"/>
          </a:xfrm>
          <a:prstGeom prst="rect">
            <a:avLst/>
          </a:prstGeom>
          <a:noFill/>
          <a:ln>
            <a:noFill/>
          </a:ln>
        </p:spPr>
      </p:pic>
      <p:pic>
        <p:nvPicPr>
          <p:cNvPr id="89" name="Google Shape;89;p17"/>
          <p:cNvPicPr preferRelativeResize="0"/>
          <p:nvPr/>
        </p:nvPicPr>
        <p:blipFill>
          <a:blip r:embed="rId4">
            <a:alphaModFix/>
          </a:blip>
          <a:stretch>
            <a:fillRect/>
          </a:stretch>
        </p:blipFill>
        <p:spPr>
          <a:xfrm>
            <a:off x="4572000" y="1748813"/>
            <a:ext cx="3483425" cy="30290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Arial"/>
                <a:ea typeface="Arial"/>
                <a:cs typeface="Arial"/>
                <a:sym typeface="Arial"/>
              </a:rPr>
              <a:t>Dance Performan</a:t>
            </a:r>
            <a:r>
              <a:rPr b="1" lang="tr" sz="4400">
                <a:solidFill>
                  <a:srgbClr val="FFFFFF"/>
                </a:solidFill>
                <a:highlight>
                  <a:schemeClr val="dk1"/>
                </a:highlight>
                <a:latin typeface="Arial"/>
                <a:ea typeface="Arial"/>
                <a:cs typeface="Arial"/>
                <a:sym typeface="Arial"/>
              </a:rPr>
              <a:t>ce</a:t>
            </a:r>
            <a:endParaRPr>
              <a:highlight>
                <a:schemeClr val="dk1"/>
              </a:highlight>
            </a:endParaRPr>
          </a:p>
        </p:txBody>
      </p:sp>
      <p:sp>
        <p:nvSpPr>
          <p:cNvPr id="95" name="Google Shape;95;p18"/>
          <p:cNvSpPr txBox="1"/>
          <p:nvPr>
            <p:ph idx="1" type="body"/>
          </p:nvPr>
        </p:nvSpPr>
        <p:spPr>
          <a:xfrm>
            <a:off x="311700" y="1468825"/>
            <a:ext cx="8520600" cy="3099900"/>
          </a:xfrm>
          <a:prstGeom prst="rect">
            <a:avLst/>
          </a:prstGeom>
        </p:spPr>
        <p:txBody>
          <a:bodyPr anchorCtr="0" anchor="t" bIns="91425" lIns="91425" spcFirstLastPara="1" rIns="91425" wrap="square" tIns="91425">
            <a:normAutofit fontScale="85000" lnSpcReduction="20000"/>
          </a:bodyPr>
          <a:lstStyle/>
          <a:p>
            <a:pPr indent="0" lvl="0" marL="0" rtl="0" algn="just">
              <a:spcBef>
                <a:spcPts val="500"/>
              </a:spcBef>
              <a:spcAft>
                <a:spcPts val="0"/>
              </a:spcAft>
              <a:buNone/>
            </a:pPr>
            <a:r>
              <a:rPr b="1" lang="tr" sz="2000">
                <a:solidFill>
                  <a:schemeClr val="lt1"/>
                </a:solidFill>
                <a:highlight>
                  <a:schemeClr val="dk1"/>
                </a:highlight>
                <a:latin typeface="Arial"/>
                <a:ea typeface="Arial"/>
                <a:cs typeface="Arial"/>
                <a:sym typeface="Arial"/>
              </a:rPr>
              <a:t>Jazz Dance</a:t>
            </a:r>
            <a:endParaRPr b="1" sz="2000">
              <a:solidFill>
                <a:schemeClr val="lt1"/>
              </a:solidFill>
              <a:highlight>
                <a:schemeClr val="dk1"/>
              </a:highlight>
              <a:latin typeface="Arial"/>
              <a:ea typeface="Arial"/>
              <a:cs typeface="Arial"/>
              <a:sym typeface="Arial"/>
            </a:endParaRPr>
          </a:p>
          <a:p>
            <a:pPr indent="0" lvl="0" marL="0" rtl="0" algn="just">
              <a:spcBef>
                <a:spcPts val="500"/>
              </a:spcBef>
              <a:spcAft>
                <a:spcPts val="0"/>
              </a:spcAft>
              <a:buNone/>
            </a:pPr>
            <a:r>
              <a:rPr lang="tr" sz="2000">
                <a:solidFill>
                  <a:srgbClr val="000000"/>
                </a:solidFill>
                <a:latin typeface="Arial"/>
                <a:ea typeface="Arial"/>
                <a:cs typeface="Arial"/>
                <a:sym typeface="Arial"/>
              </a:rPr>
              <a:t>Jazz dance is a performance dance technique and style that first emerged in the United States in the early twentieth century. Jazz dance may refer to vernacular jazz or to Broadway or theatrical jazz. Both genres build on African-American vernacular styles of dancing that emerged with jazz music. Vernacular jazz dance includes ragtime dances, Charleston, Lindy hop, and mambo. Popular vernacular jazz dance performers include The Whitman Sisters, Florence Mills, Ethel Waters, Al &amp; Leon, Frankie Manning, Norma Miller, Dawn Hampton, and Katherine Dunham. Theatrical jazz dance performed on the concert stage was popularized by Jack Cole, Bob Fosse, Eugene Louis Faccuito, and Gus Giordano.</a:t>
            </a:r>
            <a:endParaRPr sz="20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435650" y="422075"/>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Arial"/>
                <a:ea typeface="Arial"/>
                <a:cs typeface="Arial"/>
                <a:sym typeface="Arial"/>
              </a:rPr>
              <a:t>Dance Performan</a:t>
            </a:r>
            <a:r>
              <a:rPr b="1" lang="tr" sz="4400">
                <a:solidFill>
                  <a:srgbClr val="FFFFFF"/>
                </a:solidFill>
                <a:highlight>
                  <a:schemeClr val="dk1"/>
                </a:highlight>
                <a:latin typeface="Arial"/>
                <a:ea typeface="Arial"/>
                <a:cs typeface="Arial"/>
                <a:sym typeface="Arial"/>
              </a:rPr>
              <a:t>ce</a:t>
            </a:r>
            <a:endParaRPr>
              <a:highlight>
                <a:schemeClr val="dk1"/>
              </a:highlight>
            </a:endParaRPr>
          </a:p>
        </p:txBody>
      </p:sp>
      <p:sp>
        <p:nvSpPr>
          <p:cNvPr id="101" name="Google Shape;101;p19"/>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just">
              <a:spcBef>
                <a:spcPts val="500"/>
              </a:spcBef>
              <a:spcAft>
                <a:spcPts val="0"/>
              </a:spcAft>
              <a:buNone/>
            </a:pPr>
            <a:r>
              <a:t/>
            </a:r>
            <a:endParaRPr sz="2000">
              <a:solidFill>
                <a:srgbClr val="000000"/>
              </a:solidFill>
              <a:latin typeface="Arial"/>
              <a:ea typeface="Arial"/>
              <a:cs typeface="Arial"/>
              <a:sym typeface="Arial"/>
            </a:endParaRPr>
          </a:p>
          <a:p>
            <a:pPr indent="0" lvl="0" marL="0" rtl="0" algn="l">
              <a:spcBef>
                <a:spcPts val="0"/>
              </a:spcBef>
              <a:spcAft>
                <a:spcPts val="1200"/>
              </a:spcAft>
              <a:buNone/>
            </a:pPr>
            <a:r>
              <a:t/>
            </a:r>
            <a:endParaRPr sz="2000">
              <a:solidFill>
                <a:srgbClr val="000000"/>
              </a:solidFill>
              <a:latin typeface="Arial"/>
              <a:ea typeface="Arial"/>
              <a:cs typeface="Arial"/>
              <a:sym typeface="Arial"/>
            </a:endParaRPr>
          </a:p>
        </p:txBody>
      </p:sp>
      <p:pic>
        <p:nvPicPr>
          <p:cNvPr id="102" name="Google Shape;102;p19"/>
          <p:cNvPicPr preferRelativeResize="0"/>
          <p:nvPr/>
        </p:nvPicPr>
        <p:blipFill>
          <a:blip r:embed="rId3">
            <a:alphaModFix/>
          </a:blip>
          <a:stretch>
            <a:fillRect/>
          </a:stretch>
        </p:blipFill>
        <p:spPr>
          <a:xfrm>
            <a:off x="2040651" y="1468825"/>
            <a:ext cx="5062674" cy="3435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769125"/>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Arial"/>
                <a:ea typeface="Arial"/>
                <a:cs typeface="Arial"/>
                <a:sym typeface="Arial"/>
              </a:rPr>
              <a:t>Dance Performan</a:t>
            </a:r>
            <a:r>
              <a:rPr b="1" lang="tr" sz="4400">
                <a:solidFill>
                  <a:srgbClr val="FFFFFF"/>
                </a:solidFill>
                <a:highlight>
                  <a:schemeClr val="dk1"/>
                </a:highlight>
                <a:latin typeface="Arial"/>
                <a:ea typeface="Arial"/>
                <a:cs typeface="Arial"/>
                <a:sym typeface="Arial"/>
              </a:rPr>
              <a:t>ce</a:t>
            </a:r>
            <a:endParaRPr>
              <a:highlight>
                <a:schemeClr val="dk1"/>
              </a:highlight>
            </a:endParaRPr>
          </a:p>
          <a:p>
            <a:pPr indent="0" lvl="0" marL="0" rtl="0" algn="l">
              <a:spcBef>
                <a:spcPts val="0"/>
              </a:spcBef>
              <a:spcAft>
                <a:spcPts val="0"/>
              </a:spcAft>
              <a:buNone/>
            </a:pPr>
            <a:r>
              <a:t/>
            </a:r>
            <a:endParaRPr/>
          </a:p>
        </p:txBody>
      </p:sp>
      <p:sp>
        <p:nvSpPr>
          <p:cNvPr id="108" name="Google Shape;108;p20"/>
          <p:cNvSpPr txBox="1"/>
          <p:nvPr>
            <p:ph idx="1" type="body"/>
          </p:nvPr>
        </p:nvSpPr>
        <p:spPr>
          <a:xfrm>
            <a:off x="311700" y="1227000"/>
            <a:ext cx="8520600" cy="3916500"/>
          </a:xfrm>
          <a:prstGeom prst="rect">
            <a:avLst/>
          </a:prstGeom>
        </p:spPr>
        <p:txBody>
          <a:bodyPr anchorCtr="0" anchor="t" bIns="91425" lIns="91425" spcFirstLastPara="1" rIns="91425" wrap="square" tIns="91425">
            <a:normAutofit/>
          </a:bodyPr>
          <a:lstStyle/>
          <a:p>
            <a:pPr indent="0" lvl="0" marL="0" rtl="0" algn="l">
              <a:spcBef>
                <a:spcPts val="800"/>
              </a:spcBef>
              <a:spcAft>
                <a:spcPts val="0"/>
              </a:spcAft>
              <a:buNone/>
            </a:pPr>
            <a:r>
              <a:rPr b="1" lang="tr" sz="2700">
                <a:solidFill>
                  <a:schemeClr val="lt1"/>
                </a:solidFill>
                <a:highlight>
                  <a:schemeClr val="dk1"/>
                </a:highlight>
                <a:latin typeface="Calibri"/>
                <a:ea typeface="Calibri"/>
                <a:cs typeface="Calibri"/>
                <a:sym typeface="Calibri"/>
              </a:rPr>
              <a:t>Jazz Dance</a:t>
            </a:r>
            <a:endParaRPr b="1" sz="2700">
              <a:solidFill>
                <a:schemeClr val="lt1"/>
              </a:solidFill>
              <a:highlight>
                <a:schemeClr val="dk1"/>
              </a:highlight>
              <a:latin typeface="Calibri"/>
              <a:ea typeface="Calibri"/>
              <a:cs typeface="Calibri"/>
              <a:sym typeface="Calibri"/>
            </a:endParaRPr>
          </a:p>
          <a:p>
            <a:pPr indent="0" lvl="0" marL="0" rtl="0" algn="l">
              <a:spcBef>
                <a:spcPts val="0"/>
              </a:spcBef>
              <a:spcAft>
                <a:spcPts val="1200"/>
              </a:spcAft>
              <a:buNone/>
            </a:pPr>
            <a:r>
              <a:t/>
            </a:r>
            <a:endParaRPr/>
          </a:p>
        </p:txBody>
      </p:sp>
      <p:pic>
        <p:nvPicPr>
          <p:cNvPr id="109" name="Google Shape;109;p20"/>
          <p:cNvPicPr preferRelativeResize="0"/>
          <p:nvPr/>
        </p:nvPicPr>
        <p:blipFill>
          <a:blip r:embed="rId3">
            <a:alphaModFix/>
          </a:blip>
          <a:stretch>
            <a:fillRect/>
          </a:stretch>
        </p:blipFill>
        <p:spPr>
          <a:xfrm>
            <a:off x="1990822" y="1912475"/>
            <a:ext cx="5410203" cy="309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372500"/>
            <a:ext cx="8520600" cy="733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1" lang="tr" sz="4400">
                <a:solidFill>
                  <a:schemeClr val="lt1"/>
                </a:solidFill>
                <a:highlight>
                  <a:schemeClr val="dk1"/>
                </a:highlight>
                <a:latin typeface="Arial"/>
                <a:ea typeface="Arial"/>
                <a:cs typeface="Arial"/>
                <a:sym typeface="Arial"/>
              </a:rPr>
              <a:t>Digital Performance</a:t>
            </a:r>
            <a:endParaRPr>
              <a:solidFill>
                <a:schemeClr val="lt1"/>
              </a:solidFill>
              <a:highlight>
                <a:schemeClr val="dk1"/>
              </a:highlight>
            </a:endParaRPr>
          </a:p>
        </p:txBody>
      </p:sp>
      <p:sp>
        <p:nvSpPr>
          <p:cNvPr id="115" name="Google Shape;115;p21"/>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just">
              <a:lnSpc>
                <a:spcPct val="95000"/>
              </a:lnSpc>
              <a:spcBef>
                <a:spcPts val="500"/>
              </a:spcBef>
              <a:spcAft>
                <a:spcPts val="0"/>
              </a:spcAft>
              <a:buSzPts val="688"/>
              <a:buNone/>
            </a:pPr>
            <a:r>
              <a:rPr lang="tr" sz="1450">
                <a:solidFill>
                  <a:srgbClr val="000000"/>
                </a:solidFill>
                <a:latin typeface="Arial"/>
                <a:ea typeface="Arial"/>
                <a:cs typeface="Arial"/>
                <a:sym typeface="Arial"/>
              </a:rPr>
              <a:t>Digital Performance is a very wide category filled with a range of productions. It is performance that incorporates and integrates computer technologies and techniques. Performers can incorporate multimedia into any type of production whether it is live on a theatre stage or in the street. Anything as small as video recordings or a visual image classifies the production as multimedia. When the key role in a performance is the technologies, it is considered a digital performance. This can be as little as projections on a screen in front of a live audience to creating and devising a performance in an online environment to using animation and sensing software’s.</a:t>
            </a:r>
            <a:endParaRPr sz="1450">
              <a:solidFill>
                <a:srgbClr val="000000"/>
              </a:solidFill>
              <a:latin typeface="Arial"/>
              <a:ea typeface="Arial"/>
              <a:cs typeface="Arial"/>
              <a:sym typeface="Arial"/>
            </a:endParaRPr>
          </a:p>
          <a:p>
            <a:pPr indent="0" lvl="0" marL="0" rtl="0" algn="l">
              <a:lnSpc>
                <a:spcPct val="95000"/>
              </a:lnSpc>
              <a:spcBef>
                <a:spcPts val="0"/>
              </a:spcBef>
              <a:spcAft>
                <a:spcPts val="1200"/>
              </a:spcAft>
              <a:buSzPts val="688"/>
              <a:buNone/>
            </a:pPr>
            <a:r>
              <a:t/>
            </a:r>
            <a:endParaRPr sz="875"/>
          </a:p>
        </p:txBody>
      </p:sp>
      <p:pic>
        <p:nvPicPr>
          <p:cNvPr id="116" name="Google Shape;116;p21"/>
          <p:cNvPicPr preferRelativeResize="0"/>
          <p:nvPr/>
        </p:nvPicPr>
        <p:blipFill>
          <a:blip r:embed="rId3">
            <a:alphaModFix/>
          </a:blip>
          <a:stretch>
            <a:fillRect/>
          </a:stretch>
        </p:blipFill>
        <p:spPr>
          <a:xfrm>
            <a:off x="5193025" y="1693450"/>
            <a:ext cx="3106150" cy="3210050"/>
          </a:xfrm>
          <a:prstGeom prst="rect">
            <a:avLst/>
          </a:prstGeom>
          <a:noFill/>
          <a:ln>
            <a:noFill/>
          </a:ln>
        </p:spPr>
      </p:pic>
      <p:sp>
        <p:nvSpPr>
          <p:cNvPr id="117" name="Google Shape;117;p21"/>
          <p:cNvSpPr txBox="1"/>
          <p:nvPr/>
        </p:nvSpPr>
        <p:spPr>
          <a:xfrm>
            <a:off x="5078100" y="4755575"/>
            <a:ext cx="4065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sz="1050">
                <a:solidFill>
                  <a:srgbClr val="757575"/>
                </a:solidFill>
                <a:highlight>
                  <a:srgbClr val="FFFFFF"/>
                </a:highlight>
              </a:rPr>
              <a:t>Image from the Adrien M / Claire B Company performance “Hakanaï” © Romain Etienne / Item</a:t>
            </a: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