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97" r:id="rId5"/>
    <p:sldId id="299" r:id="rId6"/>
    <p:sldId id="298" r:id="rId7"/>
    <p:sldId id="295" r:id="rId8"/>
    <p:sldId id="301" r:id="rId9"/>
    <p:sldId id="302" r:id="rId10"/>
    <p:sldId id="303" r:id="rId11"/>
    <p:sldId id="300" r:id="rId12"/>
    <p:sldId id="296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151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D6AF433-74F2-4CE6-9896-10B8F4290CE4}" type="datetimeFigureOut">
              <a:rPr lang="de-DE" smtClean="0"/>
              <a:t>15.06.2011</a:t>
            </a:fld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15.06.2011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15.06.2011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15.06.2011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6AF433-74F2-4CE6-9896-10B8F4290CE4}" type="datetimeFigureOut">
              <a:rPr lang="de-DE" smtClean="0"/>
              <a:t>15.06.2011</a:t>
            </a:fld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15.06.2011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15.06.2011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15.06.2011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15.06.2011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15.06.2011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F433-74F2-4CE6-9896-10B8F4290CE4}" type="datetimeFigureOut">
              <a:rPr lang="de-DE" smtClean="0"/>
              <a:t>15.06.2011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6AF433-74F2-4CE6-9896-10B8F4290CE4}" type="datetimeFigureOut">
              <a:rPr lang="de-DE" smtClean="0"/>
              <a:t>15.06.2011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891147F-CCC6-4097-A2A5-28F73A7B2212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keitrightnola.org/rss_2.0.rs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de-DE" dirty="0" smtClean="0"/>
          </a:p>
          <a:p>
            <a:r>
              <a:rPr lang="en-US" b="1" dirty="0" smtClean="0"/>
              <a:t>Natural Hazards and Risks in Structural Engineering</a:t>
            </a:r>
          </a:p>
          <a:p>
            <a:r>
              <a:rPr lang="de-DE" dirty="0" smtClean="0"/>
              <a:t>Modul „</a:t>
            </a:r>
            <a:r>
              <a:rPr lang="de-DE" dirty="0" err="1" smtClean="0"/>
              <a:t>Disaster</a:t>
            </a:r>
            <a:r>
              <a:rPr lang="de-DE" dirty="0" smtClean="0"/>
              <a:t> Management </a:t>
            </a:r>
            <a:r>
              <a:rPr lang="de-DE" dirty="0" err="1" smtClean="0"/>
              <a:t>and</a:t>
            </a:r>
            <a:endParaRPr lang="de-DE" dirty="0" smtClean="0"/>
          </a:p>
          <a:p>
            <a:r>
              <a:rPr lang="de-DE" dirty="0" err="1" smtClean="0"/>
              <a:t>mitigation</a:t>
            </a:r>
            <a:r>
              <a:rPr lang="de-DE" dirty="0" smtClean="0"/>
              <a:t> </a:t>
            </a:r>
            <a:r>
              <a:rPr lang="de-DE" dirty="0" err="1" smtClean="0"/>
              <a:t>strategies</a:t>
            </a:r>
            <a:r>
              <a:rPr lang="de-DE" dirty="0" smtClean="0"/>
              <a:t>“</a:t>
            </a:r>
          </a:p>
          <a:p>
            <a:r>
              <a:rPr lang="de-DE" dirty="0" smtClean="0"/>
              <a:t>Prof. Dr. Frank Eckardt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Sociology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Disaster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3600" i="1" dirty="0" smtClean="0"/>
              <a:t>The SOCIOLOGY OF KATRINA</a:t>
            </a:r>
            <a:br>
              <a:rPr lang="de-DE" sz="3600" i="1" dirty="0" smtClean="0"/>
            </a:br>
            <a:r>
              <a:rPr lang="de-DE" sz="3600" i="1" dirty="0" smtClean="0"/>
              <a:t>PART </a:t>
            </a:r>
            <a:r>
              <a:rPr lang="de-DE" sz="3600" i="1" dirty="0" smtClean="0"/>
              <a:t>3</a:t>
            </a:r>
            <a:r>
              <a:rPr lang="de-DE" sz="3600" i="1" dirty="0" smtClean="0"/>
              <a:t>: RECOVERY</a:t>
            </a:r>
            <a:r>
              <a:rPr lang="de-DE" sz="3600" i="1" dirty="0" smtClean="0"/>
              <a:t/>
            </a:r>
            <a:br>
              <a:rPr lang="de-DE" sz="3600" i="1" dirty="0" smtClean="0"/>
            </a:br>
            <a:r>
              <a:rPr lang="de-DE" sz="3600" i="1" dirty="0" smtClean="0"/>
              <a:t/>
            </a:r>
            <a:br>
              <a:rPr lang="de-DE" sz="3600" i="1" dirty="0" smtClean="0"/>
            </a:br>
            <a:r>
              <a:rPr lang="de-DE" sz="3600" i="1" dirty="0" smtClean="0"/>
              <a:t>LECTURE </a:t>
            </a:r>
            <a:r>
              <a:rPr lang="de-DE" sz="3600" i="1" dirty="0" smtClean="0"/>
              <a:t>5</a:t>
            </a:r>
            <a:endParaRPr lang="de-DE" sz="3600" i="1" dirty="0"/>
          </a:p>
        </p:txBody>
      </p:sp>
    </p:spTree>
    <p:extLst>
      <p:ext uri="{BB962C8B-B14F-4D97-AF65-F5344CB8AC3E}">
        <p14:creationId xmlns:p14="http://schemas.microsoft.com/office/powerpoint/2010/main" val="27773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de-DE" dirty="0" smtClean="0"/>
              <a:t>3. Insurance Settlements </a:t>
            </a:r>
            <a:r>
              <a:rPr lang="de-DE" dirty="0" err="1" smtClean="0"/>
              <a:t>and</a:t>
            </a:r>
            <a:r>
              <a:rPr lang="de-DE" dirty="0" smtClean="0"/>
              <a:t> Grant Awards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Claims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nearly</a:t>
            </a:r>
            <a:r>
              <a:rPr lang="de-DE" dirty="0" smtClean="0"/>
              <a:t> </a:t>
            </a:r>
            <a:r>
              <a:rPr lang="de-DE" dirty="0" err="1" smtClean="0"/>
              <a:t>completed</a:t>
            </a:r>
            <a:r>
              <a:rPr lang="de-DE" dirty="0" smtClean="0"/>
              <a:t> after </a:t>
            </a:r>
            <a:r>
              <a:rPr lang="de-DE" dirty="0" err="1" smtClean="0"/>
              <a:t>six</a:t>
            </a:r>
            <a:r>
              <a:rPr lang="de-DE" dirty="0" smtClean="0"/>
              <a:t> </a:t>
            </a:r>
            <a:r>
              <a:rPr lang="de-DE" dirty="0" err="1" smtClean="0"/>
              <a:t>months</a:t>
            </a:r>
            <a:endParaRPr lang="de-DE" dirty="0" smtClean="0"/>
          </a:p>
          <a:p>
            <a:r>
              <a:rPr lang="de-DE" dirty="0" smtClean="0"/>
              <a:t>Private </a:t>
            </a:r>
            <a:r>
              <a:rPr lang="de-DE" dirty="0" err="1" smtClean="0"/>
              <a:t>insurances</a:t>
            </a:r>
            <a:r>
              <a:rPr lang="de-DE" dirty="0" smtClean="0"/>
              <a:t> </a:t>
            </a:r>
            <a:r>
              <a:rPr lang="de-DE" dirty="0" err="1" smtClean="0"/>
              <a:t>granted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90 per </a:t>
            </a:r>
            <a:r>
              <a:rPr lang="de-DE" dirty="0" err="1" smtClean="0"/>
              <a:t>cent</a:t>
            </a:r>
            <a:endParaRPr lang="de-DE" dirty="0" smtClean="0"/>
          </a:p>
          <a:p>
            <a:r>
              <a:rPr lang="de-DE" dirty="0" smtClean="0"/>
              <a:t>State </a:t>
            </a:r>
            <a:r>
              <a:rPr lang="de-DE" dirty="0" err="1" smtClean="0"/>
              <a:t>grant</a:t>
            </a:r>
            <a:r>
              <a:rPr lang="de-DE" dirty="0" smtClean="0"/>
              <a:t> </a:t>
            </a:r>
            <a:r>
              <a:rPr lang="de-DE" dirty="0" err="1" smtClean="0"/>
              <a:t>programmes</a:t>
            </a:r>
            <a:r>
              <a:rPr lang="de-DE" dirty="0" smtClean="0"/>
              <a:t> </a:t>
            </a:r>
            <a:r>
              <a:rPr lang="de-DE" dirty="0" err="1" smtClean="0"/>
              <a:t>rejected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application</a:t>
            </a:r>
            <a:endParaRPr lang="de-DE" dirty="0" smtClean="0"/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racial</a:t>
            </a:r>
            <a:r>
              <a:rPr lang="de-DE" dirty="0" smtClean="0"/>
              <a:t> </a:t>
            </a:r>
            <a:r>
              <a:rPr lang="de-DE" dirty="0" err="1" smtClean="0"/>
              <a:t>divide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regard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programmes</a:t>
            </a:r>
            <a:r>
              <a:rPr lang="de-DE" dirty="0"/>
              <a:t> </a:t>
            </a:r>
          </a:p>
          <a:p>
            <a:r>
              <a:rPr lang="de-DE" dirty="0" smtClean="0"/>
              <a:t>Private </a:t>
            </a:r>
            <a:r>
              <a:rPr lang="de-DE" dirty="0" err="1" smtClean="0"/>
              <a:t>insurances</a:t>
            </a:r>
            <a:r>
              <a:rPr lang="de-DE" dirty="0" smtClean="0"/>
              <a:t> </a:t>
            </a:r>
            <a:r>
              <a:rPr lang="de-DE" dirty="0" err="1" smtClean="0"/>
              <a:t>granted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quicker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white</a:t>
            </a:r>
            <a:r>
              <a:rPr lang="de-DE" dirty="0" smtClean="0"/>
              <a:t> </a:t>
            </a:r>
            <a:r>
              <a:rPr lang="de-DE" dirty="0" err="1" smtClean="0"/>
              <a:t>applicants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procedures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experienced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extra stress</a:t>
            </a:r>
          </a:p>
          <a:p>
            <a:pPr marL="45720" indent="0">
              <a:buNone/>
            </a:pPr>
            <a:r>
              <a:rPr lang="de-DE" dirty="0" smtClean="0"/>
              <a:t>(</a:t>
            </a:r>
            <a:r>
              <a:rPr lang="de-DE" dirty="0" err="1" smtClean="0"/>
              <a:t>Worst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: Louisiana Road Home </a:t>
            </a:r>
            <a:r>
              <a:rPr lang="de-DE" dirty="0" err="1" smtClean="0"/>
              <a:t>program</a:t>
            </a:r>
            <a:r>
              <a:rPr lang="de-DE" dirty="0" smtClean="0"/>
              <a:t>:  75 % </a:t>
            </a:r>
            <a:r>
              <a:rPr lang="de-DE" dirty="0" err="1" smtClean="0"/>
              <a:t>reported</a:t>
            </a:r>
            <a:r>
              <a:rPr lang="de-DE" dirty="0" smtClean="0"/>
              <a:t> stress)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</a:t>
            </a:r>
            <a:r>
              <a:rPr lang="de-DE" dirty="0" smtClean="0"/>
              <a:t>. Community </a:t>
            </a:r>
            <a:r>
              <a:rPr lang="de-DE" dirty="0" err="1" smtClean="0"/>
              <a:t>Recovery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4866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de-DE" dirty="0" smtClean="0"/>
              <a:t>4. Sense </a:t>
            </a:r>
            <a:r>
              <a:rPr lang="de-DE" dirty="0" err="1" smtClean="0"/>
              <a:t>of</a:t>
            </a:r>
            <a:r>
              <a:rPr lang="de-DE" dirty="0" smtClean="0"/>
              <a:t> Community</a:t>
            </a:r>
            <a:endParaRPr lang="de-DE" dirty="0" smtClean="0"/>
          </a:p>
          <a:p>
            <a:pPr marL="45720" indent="0">
              <a:buNone/>
            </a:pPr>
            <a:endParaRPr lang="de-DE" dirty="0"/>
          </a:p>
          <a:p>
            <a:r>
              <a:rPr lang="de-DE" dirty="0" smtClean="0">
                <a:hlinkClick r:id="rId2"/>
              </a:rPr>
              <a:t>http://www.makeitrightnola.org/rss_2.0.rss</a:t>
            </a:r>
            <a:endParaRPr lang="de-DE" dirty="0" smtClean="0"/>
          </a:p>
          <a:p>
            <a:pPr marL="45720" indent="0">
              <a:buNone/>
            </a:pPr>
            <a:endParaRPr lang="de-DE" dirty="0"/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</a:t>
            </a:r>
            <a:r>
              <a:rPr lang="de-DE" dirty="0" smtClean="0"/>
              <a:t>. Community </a:t>
            </a:r>
            <a:r>
              <a:rPr lang="de-DE" dirty="0" err="1" smtClean="0"/>
              <a:t>Recovery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2080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de-DE" dirty="0"/>
          </a:p>
          <a:p>
            <a:pPr marL="502920" indent="-457200">
              <a:buFont typeface="+mj-lt"/>
              <a:buAutoNum type="arabicPeriod"/>
            </a:pPr>
            <a:r>
              <a:rPr lang="de-DE" dirty="0" smtClean="0"/>
              <a:t>Encourage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assist</a:t>
            </a:r>
            <a:r>
              <a:rPr lang="de-DE" dirty="0" smtClean="0"/>
              <a:t> non </a:t>
            </a:r>
            <a:r>
              <a:rPr lang="de-DE" dirty="0" err="1" smtClean="0"/>
              <a:t>profit</a:t>
            </a:r>
            <a:r>
              <a:rPr lang="de-DE" dirty="0" smtClean="0"/>
              <a:t> </a:t>
            </a:r>
            <a:r>
              <a:rPr lang="de-DE" dirty="0" err="1" smtClean="0"/>
              <a:t>organizations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continue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play</a:t>
            </a:r>
            <a:r>
              <a:rPr lang="de-DE" dirty="0" smtClean="0"/>
              <a:t> an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in </a:t>
            </a:r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responding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disasters</a:t>
            </a:r>
            <a:endParaRPr lang="de-DE" dirty="0" smtClean="0"/>
          </a:p>
          <a:p>
            <a:pPr marL="502920" indent="-457200">
              <a:buFont typeface="+mj-lt"/>
              <a:buAutoNum type="arabicPeriod"/>
            </a:pPr>
            <a:endParaRPr lang="de-DE" dirty="0"/>
          </a:p>
          <a:p>
            <a:pPr marL="502920" indent="-457200">
              <a:buFont typeface="+mj-lt"/>
              <a:buAutoNum type="arabicPeriod"/>
            </a:pPr>
            <a:r>
              <a:rPr lang="de-DE" dirty="0" err="1" smtClean="0"/>
              <a:t>Develop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clarify</a:t>
            </a:r>
            <a:r>
              <a:rPr lang="de-DE" dirty="0" smtClean="0"/>
              <a:t> a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address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meaning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capacity</a:t>
            </a:r>
            <a:r>
              <a:rPr lang="de-DE" dirty="0" err="1" smtClean="0"/>
              <a:t>-development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disaster</a:t>
            </a:r>
            <a:r>
              <a:rPr lang="de-DE" dirty="0" smtClean="0"/>
              <a:t> </a:t>
            </a:r>
            <a:r>
              <a:rPr lang="de-DE" dirty="0" err="1" smtClean="0"/>
              <a:t>recovery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redevelopment</a:t>
            </a:r>
            <a:endParaRPr lang="de-DE" dirty="0" smtClean="0"/>
          </a:p>
          <a:p>
            <a:pPr marL="502920" indent="-457200">
              <a:buFont typeface="+mj-lt"/>
              <a:buAutoNum type="arabicPeriod"/>
            </a:pPr>
            <a:endParaRPr lang="de-DE" dirty="0"/>
          </a:p>
          <a:p>
            <a:pPr marL="502920" indent="-457200">
              <a:buFont typeface="+mj-lt"/>
              <a:buAutoNum type="arabicPeriod"/>
            </a:pPr>
            <a:r>
              <a:rPr lang="de-DE" dirty="0" err="1" smtClean="0"/>
              <a:t>Incorporate</a:t>
            </a:r>
            <a:r>
              <a:rPr lang="de-DE" dirty="0" smtClean="0"/>
              <a:t> multiple </a:t>
            </a:r>
            <a:r>
              <a:rPr lang="de-DE" dirty="0" err="1" smtClean="0"/>
              <a:t>capacity-development</a:t>
            </a:r>
            <a:r>
              <a:rPr lang="de-DE" dirty="0" smtClean="0"/>
              <a:t> </a:t>
            </a:r>
            <a:r>
              <a:rPr lang="de-DE" dirty="0" err="1" smtClean="0"/>
              <a:t>approaches</a:t>
            </a:r>
            <a:endParaRPr lang="de-DE" dirty="0" smtClean="0"/>
          </a:p>
          <a:p>
            <a:pPr marL="502920" indent="-457200">
              <a:buFont typeface="+mj-lt"/>
              <a:buAutoNum type="arabicPeriod"/>
            </a:pPr>
            <a:endParaRPr lang="de-DE" dirty="0"/>
          </a:p>
          <a:p>
            <a:pPr marL="502920" indent="-457200">
              <a:buFont typeface="+mj-lt"/>
              <a:buAutoNum type="arabicPeriod"/>
            </a:pPr>
            <a:r>
              <a:rPr lang="de-DE" dirty="0" err="1" smtClean="0"/>
              <a:t>Offer</a:t>
            </a:r>
            <a:r>
              <a:rPr lang="de-DE" dirty="0" smtClean="0"/>
              <a:t> </a:t>
            </a:r>
            <a:r>
              <a:rPr lang="de-DE" dirty="0" err="1" smtClean="0"/>
              <a:t>ongoing</a:t>
            </a:r>
            <a:r>
              <a:rPr lang="de-DE" dirty="0" smtClean="0"/>
              <a:t> </a:t>
            </a:r>
            <a:r>
              <a:rPr lang="de-DE" dirty="0" err="1" smtClean="0"/>
              <a:t>assessment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feedback</a:t>
            </a:r>
            <a:r>
              <a:rPr lang="de-DE" dirty="0" smtClean="0"/>
              <a:t> </a:t>
            </a:r>
            <a:r>
              <a:rPr lang="de-DE" dirty="0" err="1" smtClean="0"/>
              <a:t>opportunities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LESSONS FROM KATRINA</a:t>
            </a:r>
            <a:br>
              <a:rPr lang="de-DE" dirty="0" smtClean="0"/>
            </a:br>
            <a:r>
              <a:rPr lang="de-DE" i="1" dirty="0" smtClean="0"/>
              <a:t>(Kleiner et al., 2010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296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de-DE" dirty="0"/>
          </a:p>
          <a:p>
            <a:pPr marL="502920" indent="-457200">
              <a:buAutoNum type="arabicPeriod"/>
            </a:pPr>
            <a:r>
              <a:rPr lang="de-DE" dirty="0" smtClean="0"/>
              <a:t>Damage </a:t>
            </a:r>
            <a:r>
              <a:rPr lang="de-DE" dirty="0" err="1" smtClean="0"/>
              <a:t>analysis</a:t>
            </a:r>
            <a:endParaRPr lang="de-DE" dirty="0" smtClean="0"/>
          </a:p>
          <a:p>
            <a:pPr marL="502920" indent="-457200">
              <a:buAutoNum type="arabicPeriod"/>
            </a:pPr>
            <a:endParaRPr lang="de-DE" dirty="0"/>
          </a:p>
          <a:p>
            <a:pPr marL="502920" indent="-457200">
              <a:buAutoNum type="arabicPeriod"/>
            </a:pPr>
            <a:r>
              <a:rPr lang="de-DE" dirty="0" smtClean="0"/>
              <a:t>Community </a:t>
            </a:r>
            <a:r>
              <a:rPr lang="de-DE" dirty="0" err="1" smtClean="0"/>
              <a:t>recovery</a:t>
            </a:r>
            <a:endParaRPr lang="de-DE" dirty="0" smtClean="0"/>
          </a:p>
          <a:p>
            <a:pPr marL="502920" indent="-457200">
              <a:buAutoNum type="arabicPeriod"/>
            </a:pPr>
            <a:endParaRPr lang="de-DE" dirty="0"/>
          </a:p>
          <a:p>
            <a:pPr marL="502920" indent="-457200">
              <a:buAutoNum type="arabicPeriod"/>
            </a:pPr>
            <a:r>
              <a:rPr lang="de-DE" dirty="0" err="1" smtClean="0"/>
              <a:t>Lessons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Katrina</a:t>
            </a:r>
          </a:p>
          <a:p>
            <a:pPr marL="502920" indent="-457200">
              <a:buAutoNum type="arabicPeriod"/>
            </a:pPr>
            <a:endParaRPr lang="de-DE" dirty="0"/>
          </a:p>
          <a:p>
            <a:pPr marL="502920" indent="-457200">
              <a:buAutoNum type="arabicPeriod"/>
            </a:pPr>
            <a:endParaRPr lang="de-DE" dirty="0" smtClean="0"/>
          </a:p>
          <a:p>
            <a:pPr marL="502920" indent="-457200">
              <a:buAutoNum type="arabicPeriod"/>
            </a:pPr>
            <a:endParaRPr lang="de-DE" dirty="0"/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28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endParaRPr lang="de-DE" dirty="0"/>
          </a:p>
          <a:p>
            <a:r>
              <a:rPr lang="de-DE" dirty="0" smtClean="0"/>
              <a:t>1,800 </a:t>
            </a:r>
            <a:r>
              <a:rPr lang="de-DE" dirty="0" err="1" smtClean="0"/>
              <a:t>killed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1,2 </a:t>
            </a:r>
            <a:r>
              <a:rPr lang="de-DE" dirty="0" err="1" smtClean="0"/>
              <a:t>million</a:t>
            </a:r>
            <a:r>
              <a:rPr lang="de-DE" dirty="0" smtClean="0"/>
              <a:t> </a:t>
            </a:r>
            <a:r>
              <a:rPr lang="de-DE" dirty="0" err="1" smtClean="0"/>
              <a:t>displaced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2,5 </a:t>
            </a:r>
            <a:r>
              <a:rPr lang="de-DE" dirty="0" err="1" smtClean="0"/>
              <a:t>million</a:t>
            </a:r>
            <a:r>
              <a:rPr lang="de-DE" dirty="0" smtClean="0"/>
              <a:t> </a:t>
            </a:r>
            <a:r>
              <a:rPr lang="de-DE" dirty="0" err="1" smtClean="0"/>
              <a:t>residences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damaged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300,000 </a:t>
            </a:r>
            <a:r>
              <a:rPr lang="de-DE" dirty="0" err="1" smtClean="0"/>
              <a:t>houses</a:t>
            </a:r>
            <a:r>
              <a:rPr lang="de-DE" dirty="0" smtClean="0"/>
              <a:t> </a:t>
            </a:r>
            <a:r>
              <a:rPr lang="de-DE" dirty="0" err="1" smtClean="0"/>
              <a:t>destroyed</a:t>
            </a:r>
            <a:endParaRPr lang="de-DE" dirty="0" smtClean="0"/>
          </a:p>
          <a:p>
            <a:pPr marL="45720" indent="0">
              <a:buNone/>
            </a:pPr>
            <a:endParaRPr lang="de-DE" dirty="0"/>
          </a:p>
          <a:p>
            <a:r>
              <a:rPr lang="de-DE" dirty="0" smtClean="0"/>
              <a:t>107,000 </a:t>
            </a:r>
            <a:r>
              <a:rPr lang="de-DE" dirty="0" err="1" smtClean="0"/>
              <a:t>houses</a:t>
            </a:r>
            <a:r>
              <a:rPr lang="de-DE" dirty="0" smtClean="0"/>
              <a:t> in New Orleans </a:t>
            </a:r>
            <a:r>
              <a:rPr lang="de-DE" dirty="0" err="1" smtClean="0"/>
              <a:t>flooded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Financial </a:t>
            </a:r>
            <a:r>
              <a:rPr lang="de-DE" dirty="0" err="1" smtClean="0"/>
              <a:t>damage</a:t>
            </a:r>
            <a:r>
              <a:rPr lang="de-DE" dirty="0" smtClean="0"/>
              <a:t>:  $ 100 </a:t>
            </a:r>
            <a:r>
              <a:rPr lang="de-DE" dirty="0" err="1" smtClean="0"/>
              <a:t>billion</a:t>
            </a:r>
            <a:r>
              <a:rPr lang="de-DE" dirty="0" smtClean="0"/>
              <a:t> </a:t>
            </a:r>
            <a:endParaRPr lang="de-DE" dirty="0" smtClean="0"/>
          </a:p>
          <a:p>
            <a:pPr marL="45720" indent="0">
              <a:buNone/>
            </a:pPr>
            <a:endParaRPr lang="de-DE" dirty="0"/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 smtClean="0"/>
              <a:t>DAMAGE ANALYSIS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564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endParaRPr lang="de-DE" dirty="0"/>
          </a:p>
          <a:p>
            <a:r>
              <a:rPr lang="de-DE" dirty="0" smtClean="0"/>
              <a:t>1,800 </a:t>
            </a:r>
            <a:r>
              <a:rPr lang="de-DE" dirty="0" err="1" smtClean="0"/>
              <a:t>killed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1,2 </a:t>
            </a:r>
            <a:r>
              <a:rPr lang="de-DE" dirty="0" err="1" smtClean="0"/>
              <a:t>million</a:t>
            </a:r>
            <a:r>
              <a:rPr lang="de-DE" dirty="0" smtClean="0"/>
              <a:t> </a:t>
            </a:r>
            <a:r>
              <a:rPr lang="de-DE" dirty="0" err="1" smtClean="0"/>
              <a:t>displaced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2,5 </a:t>
            </a:r>
            <a:r>
              <a:rPr lang="de-DE" dirty="0" err="1" smtClean="0"/>
              <a:t>million</a:t>
            </a:r>
            <a:r>
              <a:rPr lang="de-DE" dirty="0" smtClean="0"/>
              <a:t> </a:t>
            </a:r>
            <a:r>
              <a:rPr lang="de-DE" dirty="0" err="1" smtClean="0"/>
              <a:t>residences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damaged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300,000 </a:t>
            </a:r>
            <a:r>
              <a:rPr lang="de-DE" dirty="0" err="1" smtClean="0"/>
              <a:t>houses</a:t>
            </a:r>
            <a:r>
              <a:rPr lang="de-DE" dirty="0" smtClean="0"/>
              <a:t> </a:t>
            </a:r>
            <a:r>
              <a:rPr lang="de-DE" dirty="0" err="1" smtClean="0"/>
              <a:t>destroyed</a:t>
            </a:r>
            <a:endParaRPr lang="de-DE" dirty="0" smtClean="0"/>
          </a:p>
          <a:p>
            <a:pPr marL="45720" indent="0">
              <a:buNone/>
            </a:pPr>
            <a:endParaRPr lang="de-DE" dirty="0"/>
          </a:p>
          <a:p>
            <a:r>
              <a:rPr lang="de-DE" dirty="0" smtClean="0"/>
              <a:t>107,000 </a:t>
            </a:r>
            <a:r>
              <a:rPr lang="de-DE" dirty="0" err="1" smtClean="0"/>
              <a:t>houses</a:t>
            </a:r>
            <a:r>
              <a:rPr lang="de-DE" dirty="0" smtClean="0"/>
              <a:t> in New Orleans </a:t>
            </a:r>
            <a:r>
              <a:rPr lang="de-DE" dirty="0" err="1" smtClean="0"/>
              <a:t>flooded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Financial </a:t>
            </a:r>
            <a:r>
              <a:rPr lang="de-DE" dirty="0" err="1" smtClean="0"/>
              <a:t>damage</a:t>
            </a:r>
            <a:r>
              <a:rPr lang="de-DE" dirty="0" smtClean="0"/>
              <a:t>:  $ 100 </a:t>
            </a:r>
            <a:r>
              <a:rPr lang="de-DE" dirty="0" err="1" smtClean="0"/>
              <a:t>billion</a:t>
            </a:r>
            <a:r>
              <a:rPr lang="de-DE" dirty="0" smtClean="0"/>
              <a:t> </a:t>
            </a:r>
            <a:endParaRPr lang="de-DE" dirty="0" smtClean="0"/>
          </a:p>
          <a:p>
            <a:pPr marL="45720" indent="0">
              <a:buNone/>
            </a:pPr>
            <a:endParaRPr lang="de-DE" dirty="0"/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 smtClean="0"/>
              <a:t>DAMAGE ANALYSIS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1346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endParaRPr lang="de-DE" dirty="0"/>
          </a:p>
          <a:p>
            <a:r>
              <a:rPr lang="de-DE" dirty="0" smtClean="0"/>
              <a:t>1,800 </a:t>
            </a:r>
            <a:r>
              <a:rPr lang="de-DE" dirty="0" err="1" smtClean="0"/>
              <a:t>killed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1,2 </a:t>
            </a:r>
            <a:r>
              <a:rPr lang="de-DE" dirty="0" err="1" smtClean="0"/>
              <a:t>million</a:t>
            </a:r>
            <a:r>
              <a:rPr lang="de-DE" dirty="0" smtClean="0"/>
              <a:t> </a:t>
            </a:r>
            <a:r>
              <a:rPr lang="de-DE" dirty="0" err="1" smtClean="0"/>
              <a:t>displaced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2,5 </a:t>
            </a:r>
            <a:r>
              <a:rPr lang="de-DE" dirty="0" err="1" smtClean="0"/>
              <a:t>million</a:t>
            </a:r>
            <a:r>
              <a:rPr lang="de-DE" dirty="0" smtClean="0"/>
              <a:t> </a:t>
            </a:r>
            <a:r>
              <a:rPr lang="de-DE" dirty="0" err="1" smtClean="0"/>
              <a:t>residences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damaged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300,000 </a:t>
            </a:r>
            <a:r>
              <a:rPr lang="de-DE" dirty="0" err="1" smtClean="0"/>
              <a:t>houses</a:t>
            </a:r>
            <a:r>
              <a:rPr lang="de-DE" dirty="0" smtClean="0"/>
              <a:t> </a:t>
            </a:r>
            <a:r>
              <a:rPr lang="de-DE" dirty="0" err="1" smtClean="0"/>
              <a:t>destroyed</a:t>
            </a:r>
            <a:endParaRPr lang="de-DE" dirty="0" smtClean="0"/>
          </a:p>
          <a:p>
            <a:pPr marL="45720" indent="0">
              <a:buNone/>
            </a:pPr>
            <a:endParaRPr lang="de-DE" dirty="0"/>
          </a:p>
          <a:p>
            <a:r>
              <a:rPr lang="de-DE" dirty="0" smtClean="0"/>
              <a:t>107,000 </a:t>
            </a:r>
            <a:r>
              <a:rPr lang="de-DE" dirty="0" err="1" smtClean="0"/>
              <a:t>houses</a:t>
            </a:r>
            <a:r>
              <a:rPr lang="de-DE" dirty="0" smtClean="0"/>
              <a:t> in New Orleans </a:t>
            </a:r>
            <a:r>
              <a:rPr lang="de-DE" dirty="0" err="1" smtClean="0"/>
              <a:t>flooded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Financial </a:t>
            </a:r>
            <a:r>
              <a:rPr lang="de-DE" dirty="0" err="1" smtClean="0"/>
              <a:t>damage</a:t>
            </a:r>
            <a:r>
              <a:rPr lang="de-DE" dirty="0" smtClean="0"/>
              <a:t>:  $ 100 </a:t>
            </a:r>
            <a:r>
              <a:rPr lang="de-DE" dirty="0" err="1" smtClean="0"/>
              <a:t>billion</a:t>
            </a:r>
            <a:r>
              <a:rPr lang="de-DE" dirty="0" smtClean="0"/>
              <a:t> </a:t>
            </a:r>
            <a:endParaRPr lang="de-DE" dirty="0" smtClean="0"/>
          </a:p>
          <a:p>
            <a:pPr marL="45720" indent="0">
              <a:buNone/>
            </a:pPr>
            <a:endParaRPr lang="de-DE" dirty="0"/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 smtClean="0"/>
              <a:t>DAMAGE ANALYSIS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292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de-DE" dirty="0"/>
          </a:p>
          <a:p>
            <a:r>
              <a:rPr lang="de-DE" dirty="0" err="1" smtClean="0"/>
              <a:t>Race</a:t>
            </a:r>
            <a:r>
              <a:rPr lang="de-DE" dirty="0" smtClean="0"/>
              <a:t> </a:t>
            </a:r>
            <a:r>
              <a:rPr lang="de-DE" dirty="0" err="1" smtClean="0"/>
              <a:t>differences</a:t>
            </a:r>
            <a:r>
              <a:rPr lang="de-DE" dirty="0" smtClean="0"/>
              <a:t>: White </a:t>
            </a:r>
            <a:r>
              <a:rPr lang="de-DE" dirty="0" err="1" smtClean="0"/>
              <a:t>twice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likely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suffer</a:t>
            </a:r>
            <a:r>
              <a:rPr lang="de-DE" dirty="0" smtClean="0"/>
              <a:t> </a:t>
            </a:r>
            <a:r>
              <a:rPr lang="de-DE" dirty="0" err="1" smtClean="0"/>
              <a:t>damages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Different </a:t>
            </a:r>
            <a:r>
              <a:rPr lang="de-DE" dirty="0" err="1" smtClean="0"/>
              <a:t>effects</a:t>
            </a:r>
            <a:r>
              <a:rPr lang="de-DE" dirty="0" smtClean="0"/>
              <a:t> on </a:t>
            </a:r>
            <a:r>
              <a:rPr lang="de-DE" dirty="0" err="1" smtClean="0"/>
              <a:t>habitability</a:t>
            </a:r>
            <a:r>
              <a:rPr lang="de-DE" dirty="0" smtClean="0"/>
              <a:t>:  Whites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twice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stay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home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Quality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housing</a:t>
            </a:r>
            <a:r>
              <a:rPr lang="de-DE" dirty="0" smtClean="0"/>
              <a:t> </a:t>
            </a:r>
            <a:r>
              <a:rPr lang="de-DE" dirty="0" err="1" smtClean="0"/>
              <a:t>preconditioned</a:t>
            </a:r>
            <a:r>
              <a:rPr lang="de-DE" dirty="0" smtClean="0"/>
              <a:t> </a:t>
            </a:r>
            <a:r>
              <a:rPr lang="de-DE" dirty="0" err="1" smtClean="0"/>
              <a:t>damage</a:t>
            </a:r>
            <a:r>
              <a:rPr lang="de-DE" dirty="0" smtClean="0"/>
              <a:t> </a:t>
            </a:r>
            <a:r>
              <a:rPr lang="de-DE" dirty="0" err="1" smtClean="0"/>
              <a:t>sufferage</a:t>
            </a:r>
            <a:r>
              <a:rPr lang="de-DE" dirty="0" smtClean="0"/>
              <a:t>: Poor </a:t>
            </a:r>
            <a:r>
              <a:rPr lang="de-DE" dirty="0" err="1" smtClean="0"/>
              <a:t>housing</a:t>
            </a:r>
            <a:r>
              <a:rPr lang="de-DE" dirty="0" smtClean="0"/>
              <a:t> was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effected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winds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floods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wider </a:t>
            </a:r>
            <a:r>
              <a:rPr lang="de-DE" dirty="0" err="1" smtClean="0"/>
              <a:t>area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Louisiana</a:t>
            </a:r>
            <a:endParaRPr lang="de-DE" dirty="0" smtClean="0"/>
          </a:p>
          <a:p>
            <a:endParaRPr lang="de-DE" dirty="0"/>
          </a:p>
          <a:p>
            <a:pPr marL="45720" indent="0">
              <a:buNone/>
            </a:pPr>
            <a:endParaRPr lang="de-DE" dirty="0"/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 smtClean="0"/>
              <a:t>DAMAGE ANALYSIS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182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de-DE" dirty="0"/>
          </a:p>
          <a:p>
            <a:pPr marL="45720" indent="0">
              <a:buNone/>
            </a:pPr>
            <a:r>
              <a:rPr lang="de-DE" dirty="0" err="1" smtClean="0"/>
              <a:t>Recovery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(</a:t>
            </a:r>
            <a:r>
              <a:rPr lang="de-DE" dirty="0" err="1" smtClean="0"/>
              <a:t>Tierney</a:t>
            </a:r>
            <a:r>
              <a:rPr lang="de-DE" dirty="0" smtClean="0"/>
              <a:t> et al. 2001):</a:t>
            </a:r>
          </a:p>
          <a:p>
            <a:pPr marL="45720" indent="0">
              <a:buNone/>
            </a:pPr>
            <a:endParaRPr lang="de-DE" dirty="0" smtClean="0"/>
          </a:p>
          <a:p>
            <a:pPr marL="45720" indent="0">
              <a:buNone/>
            </a:pPr>
            <a:endParaRPr lang="de-DE" dirty="0"/>
          </a:p>
          <a:p>
            <a:pPr marL="502920" indent="-457200">
              <a:buFont typeface="+mj-lt"/>
              <a:buAutoNum type="arabicPeriod"/>
            </a:pPr>
            <a:r>
              <a:rPr lang="de-DE" dirty="0" smtClean="0"/>
              <a:t>Return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ressidents</a:t>
            </a:r>
            <a:endParaRPr lang="de-DE" dirty="0" smtClean="0"/>
          </a:p>
          <a:p>
            <a:pPr marL="502920" indent="-457200">
              <a:buFont typeface="+mj-lt"/>
              <a:buAutoNum type="arabicPeriod"/>
            </a:pPr>
            <a:r>
              <a:rPr lang="de-DE" dirty="0" err="1" smtClean="0"/>
              <a:t>Reuniting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families</a:t>
            </a:r>
            <a:endParaRPr lang="de-DE" dirty="0" smtClean="0"/>
          </a:p>
          <a:p>
            <a:pPr marL="502920" indent="-457200">
              <a:buFont typeface="+mj-lt"/>
              <a:buAutoNum type="arabicPeriod"/>
            </a:pPr>
            <a:r>
              <a:rPr lang="de-DE" dirty="0" err="1" smtClean="0"/>
              <a:t>Reestablishment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daily</a:t>
            </a:r>
            <a:r>
              <a:rPr lang="de-DE" dirty="0" smtClean="0"/>
              <a:t> </a:t>
            </a:r>
            <a:r>
              <a:rPr lang="de-DE" dirty="0" err="1" smtClean="0"/>
              <a:t>routines</a:t>
            </a:r>
            <a:endParaRPr lang="de-DE" dirty="0" smtClean="0"/>
          </a:p>
          <a:p>
            <a:pPr marL="502920" indent="-457200">
              <a:buFont typeface="+mj-lt"/>
              <a:buAutoNum type="arabicPeriod"/>
            </a:pPr>
            <a:r>
              <a:rPr lang="de-DE" dirty="0" smtClean="0"/>
              <a:t>Restoration </a:t>
            </a:r>
            <a:r>
              <a:rPr lang="de-DE" dirty="0" err="1" smtClean="0"/>
              <a:t>of</a:t>
            </a:r>
            <a:r>
              <a:rPr lang="de-DE" dirty="0" smtClean="0"/>
              <a:t> a sense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community</a:t>
            </a:r>
            <a:endParaRPr lang="de-DE" dirty="0"/>
          </a:p>
          <a:p>
            <a:pPr marL="4572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</a:t>
            </a:r>
            <a:r>
              <a:rPr lang="de-DE" dirty="0" smtClean="0"/>
              <a:t>. Community </a:t>
            </a:r>
            <a:r>
              <a:rPr lang="de-DE" dirty="0" err="1" smtClean="0"/>
              <a:t>Recovery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9646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de-DE" dirty="0" smtClean="0"/>
              <a:t>1. Return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ressidents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Majority </a:t>
            </a:r>
            <a:r>
              <a:rPr lang="de-DE" dirty="0" err="1" smtClean="0"/>
              <a:t>stayed</a:t>
            </a:r>
            <a:r>
              <a:rPr lang="de-DE" dirty="0" smtClean="0"/>
              <a:t> </a:t>
            </a:r>
            <a:r>
              <a:rPr lang="de-DE" dirty="0" err="1" smtClean="0"/>
              <a:t>away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six</a:t>
            </a:r>
            <a:r>
              <a:rPr lang="de-DE" dirty="0" smtClean="0"/>
              <a:t> </a:t>
            </a:r>
            <a:r>
              <a:rPr lang="de-DE" dirty="0" err="1" smtClean="0"/>
              <a:t>months</a:t>
            </a:r>
            <a:endParaRPr lang="de-DE" dirty="0" smtClean="0"/>
          </a:p>
          <a:p>
            <a:r>
              <a:rPr lang="de-DE" dirty="0" err="1" smtClean="0"/>
              <a:t>Avarage</a:t>
            </a:r>
            <a:r>
              <a:rPr lang="de-DE" dirty="0" smtClean="0"/>
              <a:t> </a:t>
            </a:r>
            <a:r>
              <a:rPr lang="de-DE" dirty="0" err="1" smtClean="0"/>
              <a:t>stayed</a:t>
            </a:r>
            <a:r>
              <a:rPr lang="de-DE" dirty="0" smtClean="0"/>
              <a:t> </a:t>
            </a:r>
            <a:r>
              <a:rPr lang="de-DE" dirty="0" err="1" smtClean="0"/>
              <a:t>away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10 </a:t>
            </a:r>
            <a:r>
              <a:rPr lang="de-DE" dirty="0" err="1" smtClean="0"/>
              <a:t>months</a:t>
            </a:r>
            <a:endParaRPr lang="de-DE" dirty="0" smtClean="0"/>
          </a:p>
          <a:p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never</a:t>
            </a:r>
            <a:r>
              <a:rPr lang="de-DE" dirty="0" smtClean="0"/>
              <a:t> </a:t>
            </a:r>
            <a:r>
              <a:rPr lang="de-DE" dirty="0" err="1" smtClean="0"/>
              <a:t>returned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homes</a:t>
            </a:r>
            <a:r>
              <a:rPr lang="de-DE" dirty="0" smtClean="0"/>
              <a:t> </a:t>
            </a:r>
            <a:r>
              <a:rPr lang="de-DE" dirty="0" err="1" smtClean="0"/>
              <a:t>again</a:t>
            </a:r>
            <a:endParaRPr lang="de-DE" dirty="0" smtClean="0"/>
          </a:p>
          <a:p>
            <a:pPr marL="45720" indent="0">
              <a:buNone/>
            </a:pPr>
            <a:r>
              <a:rPr lang="de-DE" dirty="0" smtClean="0"/>
              <a:t>(Half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regret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Racial</a:t>
            </a:r>
            <a:r>
              <a:rPr lang="de-DE" dirty="0" smtClean="0"/>
              <a:t> </a:t>
            </a:r>
            <a:r>
              <a:rPr lang="de-DE" dirty="0" err="1" smtClean="0"/>
              <a:t>differences</a:t>
            </a:r>
            <a:r>
              <a:rPr lang="de-DE" dirty="0" smtClean="0"/>
              <a:t>: African Americans </a:t>
            </a:r>
            <a:r>
              <a:rPr lang="de-DE" dirty="0" err="1" smtClean="0"/>
              <a:t>stayed</a:t>
            </a:r>
            <a:r>
              <a:rPr lang="de-DE" dirty="0" smtClean="0"/>
              <a:t> </a:t>
            </a:r>
            <a:r>
              <a:rPr lang="de-DE" dirty="0" err="1" smtClean="0"/>
              <a:t>longer</a:t>
            </a:r>
            <a:r>
              <a:rPr lang="de-DE" dirty="0" smtClean="0"/>
              <a:t> </a:t>
            </a:r>
            <a:r>
              <a:rPr lang="de-DE" dirty="0" err="1" smtClean="0"/>
              <a:t>displaced</a:t>
            </a:r>
            <a:r>
              <a:rPr lang="de-DE" dirty="0" smtClean="0"/>
              <a:t> (</a:t>
            </a:r>
            <a:r>
              <a:rPr lang="de-DE" dirty="0" err="1" smtClean="0"/>
              <a:t>average</a:t>
            </a:r>
            <a:r>
              <a:rPr lang="de-DE" dirty="0" smtClean="0"/>
              <a:t> 13 </a:t>
            </a:r>
            <a:r>
              <a:rPr lang="de-DE" dirty="0" err="1" smtClean="0"/>
              <a:t>months</a:t>
            </a:r>
            <a:r>
              <a:rPr lang="de-DE" dirty="0" smtClean="0"/>
              <a:t>)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</a:t>
            </a:r>
            <a:r>
              <a:rPr lang="de-DE" dirty="0" smtClean="0"/>
              <a:t>. Community </a:t>
            </a:r>
            <a:r>
              <a:rPr lang="de-DE" dirty="0" err="1" smtClean="0"/>
              <a:t>Recovery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427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de-DE" dirty="0"/>
              <a:t>2</a:t>
            </a:r>
            <a:r>
              <a:rPr lang="de-DE" dirty="0" smtClean="0"/>
              <a:t>. </a:t>
            </a:r>
            <a:r>
              <a:rPr lang="de-DE" dirty="0" err="1" smtClean="0"/>
              <a:t>Reuniting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family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More </a:t>
            </a:r>
            <a:r>
              <a:rPr lang="de-DE" dirty="0" err="1" smtClean="0"/>
              <a:t>than</a:t>
            </a:r>
            <a:r>
              <a:rPr lang="de-DE" dirty="0" smtClean="0"/>
              <a:t> 70 % </a:t>
            </a:r>
            <a:r>
              <a:rPr lang="de-DE" dirty="0" err="1" smtClean="0"/>
              <a:t>reunited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month</a:t>
            </a:r>
            <a:endParaRPr lang="de-DE" dirty="0" smtClean="0"/>
          </a:p>
          <a:p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differences</a:t>
            </a:r>
            <a:r>
              <a:rPr lang="de-DE" dirty="0" smtClean="0"/>
              <a:t>: Louisiana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longer</a:t>
            </a:r>
            <a:r>
              <a:rPr lang="de-DE" dirty="0" smtClean="0"/>
              <a:t> </a:t>
            </a:r>
            <a:r>
              <a:rPr lang="de-DE" dirty="0" err="1" smtClean="0"/>
              <a:t>times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seperation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Mississippi</a:t>
            </a:r>
          </a:p>
          <a:p>
            <a:r>
              <a:rPr lang="de-DE" dirty="0" smtClean="0"/>
              <a:t>African Americans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times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likely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suffer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 </a:t>
            </a:r>
            <a:r>
              <a:rPr lang="de-DE" dirty="0" err="1" smtClean="0"/>
              <a:t>seperation</a:t>
            </a:r>
            <a:r>
              <a:rPr lang="de-DE" dirty="0" smtClean="0"/>
              <a:t> </a:t>
            </a:r>
            <a:r>
              <a:rPr lang="de-DE" dirty="0" err="1" smtClean="0"/>
              <a:t>longer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6 </a:t>
            </a:r>
            <a:r>
              <a:rPr lang="de-DE" dirty="0" err="1" smtClean="0"/>
              <a:t>months</a:t>
            </a: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</a:t>
            </a:r>
            <a:r>
              <a:rPr lang="de-DE" dirty="0" smtClean="0"/>
              <a:t>. Community </a:t>
            </a:r>
            <a:r>
              <a:rPr lang="de-DE" dirty="0" err="1" smtClean="0"/>
              <a:t>Recovery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9784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ster">
  <a:themeElements>
    <a:clrScheme name="Raster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Raster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aster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0</TotalTime>
  <Words>436</Words>
  <Application>Microsoft Office PowerPoint</Application>
  <PresentationFormat>Bildschirmpräsentation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Raster</vt:lpstr>
      <vt:lpstr>The Sociology of Disaster  The SOCIOLOGY OF KATRINA PART 3: RECOVERY  LECTURE 5</vt:lpstr>
      <vt:lpstr>Content</vt:lpstr>
      <vt:lpstr>1. DAMAGE ANALYSIS</vt:lpstr>
      <vt:lpstr>1. DAMAGE ANALYSIS</vt:lpstr>
      <vt:lpstr>1. DAMAGE ANALYSIS</vt:lpstr>
      <vt:lpstr>1. DAMAGE ANALYSIS</vt:lpstr>
      <vt:lpstr>2. Community Recovery</vt:lpstr>
      <vt:lpstr>2. Community Recovery</vt:lpstr>
      <vt:lpstr>2. Community Recovery</vt:lpstr>
      <vt:lpstr>2. Community Recovery</vt:lpstr>
      <vt:lpstr>2. Community Recovery</vt:lpstr>
      <vt:lpstr>3. LESSONS FROM KATRINA (Kleiner et al., 2010)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Sociology of Catastrophe</dc:title>
  <dc:creator>Frank Eckardt</dc:creator>
  <cp:lastModifiedBy>Frank Eckardt</cp:lastModifiedBy>
  <cp:revision>62</cp:revision>
  <dcterms:created xsi:type="dcterms:W3CDTF">2011-03-24T15:31:22Z</dcterms:created>
  <dcterms:modified xsi:type="dcterms:W3CDTF">2011-06-15T14:37:57Z</dcterms:modified>
</cp:coreProperties>
</file>